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9"/>
  </p:notesMasterIdLst>
  <p:handoutMasterIdLst>
    <p:handoutMasterId r:id="rId30"/>
  </p:handoutMasterIdLst>
  <p:sldIdLst>
    <p:sldId id="262" r:id="rId2"/>
    <p:sldId id="271" r:id="rId3"/>
    <p:sldId id="268" r:id="rId4"/>
    <p:sldId id="285" r:id="rId5"/>
    <p:sldId id="276" r:id="rId6"/>
    <p:sldId id="278" r:id="rId7"/>
    <p:sldId id="279" r:id="rId8"/>
    <p:sldId id="280" r:id="rId9"/>
    <p:sldId id="273" r:id="rId10"/>
    <p:sldId id="275" r:id="rId11"/>
    <p:sldId id="277" r:id="rId12"/>
    <p:sldId id="272" r:id="rId13"/>
    <p:sldId id="324" r:id="rId14"/>
    <p:sldId id="281" r:id="rId15"/>
    <p:sldId id="318" r:id="rId16"/>
    <p:sldId id="323" r:id="rId17"/>
    <p:sldId id="320" r:id="rId18"/>
    <p:sldId id="321" r:id="rId19"/>
    <p:sldId id="319" r:id="rId20"/>
    <p:sldId id="283" r:id="rId21"/>
    <p:sldId id="287" r:id="rId22"/>
    <p:sldId id="317" r:id="rId23"/>
    <p:sldId id="286" r:id="rId24"/>
    <p:sldId id="322" r:id="rId25"/>
    <p:sldId id="316" r:id="rId26"/>
    <p:sldId id="315" r:id="rId27"/>
    <p:sldId id="26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B0DE"/>
    <a:srgbClr val="1F3357"/>
    <a:srgbClr val="3A3C42"/>
    <a:srgbClr val="9636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34"/>
    <p:restoredTop sz="94728"/>
  </p:normalViewPr>
  <p:slideViewPr>
    <p:cSldViewPr snapToGrid="0" snapToObjects="1" showGuides="1">
      <p:cViewPr varScale="1">
        <p:scale>
          <a:sx n="117" d="100"/>
          <a:sy n="117" d="100"/>
        </p:scale>
        <p:origin x="680" y="176"/>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showGuide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FA255F-0C27-B44B-B805-4EB67BBC71CD}" type="datetimeFigureOut">
              <a:rPr lang="en-US" smtClean="0"/>
              <a:t>5/23/21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04500A-4AF6-F54F-ABC6-7258302FB025}" type="slidenum">
              <a:rPr lang="en-US" smtClean="0"/>
              <a:t>‹#›</a:t>
            </a:fld>
            <a:endParaRPr lang="en-US" dirty="0"/>
          </a:p>
        </p:txBody>
      </p:sp>
      <p:sp>
        <p:nvSpPr>
          <p:cNvPr id="6" name="hc" descr="UNCLASSIFIED"/>
          <p:cNvSpPr txBox="1"/>
          <p:nvPr/>
        </p:nvSpPr>
        <p:spPr>
          <a:xfrm>
            <a:off x="0" y="0"/>
            <a:ext cx="6858000" cy="230832"/>
          </a:xfrm>
          <a:prstGeom prst="rect">
            <a:avLst/>
          </a:prstGeom>
          <a:noFill/>
        </p:spPr>
        <p:txBody>
          <a:bodyPr vert="horz" rtlCol="0">
            <a:spAutoFit/>
          </a:bodyPr>
          <a:lstStyle/>
          <a:p>
            <a:pPr algn="ctr"/>
            <a:r>
              <a:rPr lang="en-AU" sz="900" dirty="0">
                <a:solidFill>
                  <a:srgbClr val="000000"/>
                </a:solidFill>
                <a:latin typeface="arial"/>
              </a:rPr>
              <a:t>UNCLASSIFIED</a:t>
            </a:r>
          </a:p>
        </p:txBody>
      </p:sp>
      <p:sp>
        <p:nvSpPr>
          <p:cNvPr id="7" name="fc" descr="UNCLASSIFIED"/>
          <p:cNvSpPr txBox="1"/>
          <p:nvPr/>
        </p:nvSpPr>
        <p:spPr>
          <a:xfrm>
            <a:off x="0" y="8943340"/>
            <a:ext cx="6858000" cy="230832"/>
          </a:xfrm>
          <a:prstGeom prst="rect">
            <a:avLst/>
          </a:prstGeom>
          <a:noFill/>
        </p:spPr>
        <p:txBody>
          <a:bodyPr vert="horz" rtlCol="0">
            <a:spAutoFit/>
          </a:bodyPr>
          <a:lstStyle/>
          <a:p>
            <a:pPr algn="ctr"/>
            <a:r>
              <a:rPr lang="en-AU" sz="900" dirty="0">
                <a:solidFill>
                  <a:srgbClr val="000000"/>
                </a:solidFill>
                <a:latin typeface="arial"/>
              </a:rPr>
              <a:t>UNCLASSIFIED</a:t>
            </a:r>
          </a:p>
        </p:txBody>
      </p:sp>
    </p:spTree>
    <p:extLst>
      <p:ext uri="{BB962C8B-B14F-4D97-AF65-F5344CB8AC3E}">
        <p14:creationId xmlns:p14="http://schemas.microsoft.com/office/powerpoint/2010/main" val="1746787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A58321-BB6B-0547-927B-8D01F7DAEC7B}" type="datetimeFigureOut">
              <a:rPr lang="en-US" smtClean="0"/>
              <a:t>5/23/21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10A93E-1D7C-AE4C-ABE4-416C5AD15E96}" type="slidenum">
              <a:rPr lang="en-US" smtClean="0"/>
              <a:t>‹#›</a:t>
            </a:fld>
            <a:endParaRPr lang="en-US" dirty="0"/>
          </a:p>
        </p:txBody>
      </p:sp>
    </p:spTree>
    <p:extLst>
      <p:ext uri="{BB962C8B-B14F-4D97-AF65-F5344CB8AC3E}">
        <p14:creationId xmlns:p14="http://schemas.microsoft.com/office/powerpoint/2010/main" val="1975115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a:p>
        </p:txBody>
      </p:sp>
      <p:sp>
        <p:nvSpPr>
          <p:cNvPr id="174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2</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a:t>Commercially attractive phrases with high</a:t>
            </a:r>
            <a:r>
              <a:rPr lang="en-GB" altLang="en-US" baseline="0" dirty="0"/>
              <a:t> traffic will usually be very hard to win for in Google.  Search phrases with less traffic may make you less but be easier to get to the top</a:t>
            </a:r>
            <a:endParaRPr lang="en-GB" altLang="en-US" dirty="0"/>
          </a:p>
        </p:txBody>
      </p:sp>
      <p:sp>
        <p:nvSpPr>
          <p:cNvPr id="174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11</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a:p>
        </p:txBody>
      </p:sp>
      <p:sp>
        <p:nvSpPr>
          <p:cNvPr id="174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12</a:t>
            </a:fld>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a:t>You can beat multinationals</a:t>
            </a:r>
          </a:p>
        </p:txBody>
      </p:sp>
      <p:sp>
        <p:nvSpPr>
          <p:cNvPr id="174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14</a:t>
            </a:fld>
            <a:endParaRPr lang="en-GB"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a:p>
        </p:txBody>
      </p:sp>
      <p:sp>
        <p:nvSpPr>
          <p:cNvPr id="174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20</a:t>
            </a:fld>
            <a:endParaRPr lang="en-GB" altLang="en-US" dirty="0"/>
          </a:p>
        </p:txBody>
      </p:sp>
    </p:spTree>
    <p:extLst>
      <p:ext uri="{BB962C8B-B14F-4D97-AF65-F5344CB8AC3E}">
        <p14:creationId xmlns:p14="http://schemas.microsoft.com/office/powerpoint/2010/main" val="2297935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a:t>Content Marketing is nothing new.</a:t>
            </a:r>
            <a:r>
              <a:rPr lang="en-GB" altLang="en-US" baseline="0" dirty="0"/>
              <a:t> It </a:t>
            </a:r>
            <a:r>
              <a:rPr lang="en-GB" altLang="en-US" dirty="0"/>
              <a:t>isn’t even necessarily related to social media or the web. Think Myer Christmas windows selling th</a:t>
            </a:r>
            <a:r>
              <a:rPr lang="en-GB" altLang="en-US" baseline="0" dirty="0"/>
              <a:t>e </a:t>
            </a:r>
            <a:r>
              <a:rPr lang="en-GB" altLang="en-US" dirty="0"/>
              <a:t>message of family fun for Christmas </a:t>
            </a:r>
          </a:p>
          <a:p>
            <a:pPr>
              <a:spcBef>
                <a:spcPct val="0"/>
              </a:spcBef>
            </a:pPr>
            <a:endParaRPr lang="en-GB" altLang="en-US" dirty="0"/>
          </a:p>
          <a:p>
            <a:pPr>
              <a:spcBef>
                <a:spcPct val="0"/>
              </a:spcBef>
            </a:pPr>
            <a:r>
              <a:rPr lang="en-GB" altLang="en-US" dirty="0"/>
              <a:t>Yes the link is in the </a:t>
            </a:r>
            <a:r>
              <a:rPr lang="en-GB" altLang="en-US" dirty="0" err="1"/>
              <a:t>handouts</a:t>
            </a:r>
            <a:r>
              <a:rPr lang="en-GB" altLang="en-US" dirty="0"/>
              <a:t>!</a:t>
            </a: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21</a:t>
            </a:fld>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a:t>Content Marketing is nothing new.</a:t>
            </a:r>
            <a:r>
              <a:rPr lang="en-GB" altLang="en-US" baseline="0" dirty="0"/>
              <a:t> It </a:t>
            </a:r>
            <a:r>
              <a:rPr lang="en-GB" altLang="en-US" dirty="0"/>
              <a:t>isn’t even necessarily related to social media or the web. Think Myer Christmas windows selling th</a:t>
            </a:r>
            <a:r>
              <a:rPr lang="en-GB" altLang="en-US" baseline="0" dirty="0"/>
              <a:t>e </a:t>
            </a:r>
            <a:r>
              <a:rPr lang="en-GB" altLang="en-US" dirty="0"/>
              <a:t>message of family fun for Christmas </a:t>
            </a:r>
          </a:p>
          <a:p>
            <a:pPr>
              <a:spcBef>
                <a:spcPct val="0"/>
              </a:spcBef>
            </a:pPr>
            <a:endParaRPr lang="en-GB" altLang="en-US" dirty="0"/>
          </a:p>
          <a:p>
            <a:pPr>
              <a:spcBef>
                <a:spcPct val="0"/>
              </a:spcBef>
            </a:pPr>
            <a:r>
              <a:rPr lang="en-GB" altLang="en-US" dirty="0"/>
              <a:t>Yes the link is in the handouts! No cat videos!</a:t>
            </a:r>
          </a:p>
        </p:txBody>
      </p:sp>
      <p:sp>
        <p:nvSpPr>
          <p:cNvPr id="174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22</a:t>
            </a:fld>
            <a:endParaRPr lang="en-GB" altLang="en-US"/>
          </a:p>
        </p:txBody>
      </p:sp>
    </p:spTree>
    <p:extLst>
      <p:ext uri="{BB962C8B-B14F-4D97-AF65-F5344CB8AC3E}">
        <p14:creationId xmlns:p14="http://schemas.microsoft.com/office/powerpoint/2010/main" val="3248275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a:t>Modern marketing success is driven by high quality</a:t>
            </a:r>
            <a:r>
              <a:rPr lang="en-GB" altLang="en-US" baseline="0" dirty="0"/>
              <a:t> content. Visitors can leave in literally a click. Running a business takes many hats (CEO, HR, Accounts, OHS </a:t>
            </a:r>
            <a:r>
              <a:rPr lang="en-GB" altLang="en-US" baseline="0" dirty="0" err="1"/>
              <a:t>etc</a:t>
            </a:r>
            <a:r>
              <a:rPr lang="en-GB" altLang="en-US" baseline="0" dirty="0"/>
              <a:t>) and now we all need to be content producers as well.</a:t>
            </a:r>
            <a:endParaRPr lang="en-GB" altLang="en-US" dirty="0"/>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23</a:t>
            </a:fld>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Meta tags are bulldust but…</a:t>
            </a:r>
          </a:p>
        </p:txBody>
      </p:sp>
      <p:sp>
        <p:nvSpPr>
          <p:cNvPr id="4" name="Slide Number Placeholder 3"/>
          <p:cNvSpPr>
            <a:spLocks noGrp="1"/>
          </p:cNvSpPr>
          <p:nvPr>
            <p:ph type="sldNum" sz="quarter" idx="5"/>
          </p:nvPr>
        </p:nvSpPr>
        <p:spPr/>
        <p:txBody>
          <a:bodyPr/>
          <a:lstStyle/>
          <a:p>
            <a:fld id="{A510A93E-1D7C-AE4C-ABE4-416C5AD15E96}" type="slidenum">
              <a:rPr lang="en-US" smtClean="0"/>
              <a:t>24</a:t>
            </a:fld>
            <a:endParaRPr lang="en-US" dirty="0"/>
          </a:p>
        </p:txBody>
      </p:sp>
    </p:spTree>
    <p:extLst>
      <p:ext uri="{BB962C8B-B14F-4D97-AF65-F5344CB8AC3E}">
        <p14:creationId xmlns:p14="http://schemas.microsoft.com/office/powerpoint/2010/main" val="22108923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baseline="0" dirty="0"/>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25</a:t>
            </a:fld>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a:t>Emphasise to attendees that if they don’t allocate some regular time to monitoring and improving their </a:t>
            </a:r>
            <a:r>
              <a:rPr lang="en-GB" altLang="en-US" dirty="0" err="1"/>
              <a:t>Adwords</a:t>
            </a:r>
            <a:r>
              <a:rPr lang="en-GB" altLang="en-US" dirty="0"/>
              <a:t> campaigns that they may be wasting a lot of money.</a:t>
            </a:r>
          </a:p>
          <a:p>
            <a:pPr>
              <a:spcBef>
                <a:spcPct val="0"/>
              </a:spcBef>
            </a:pPr>
            <a:r>
              <a:rPr lang="en-GB" altLang="en-US" baseline="0" dirty="0"/>
              <a:t>Try to simply explain Google’s quality score for ads: Put simply if you pay attention to Quality Score you’ll write better ads and campaigns and should also pay  less for your clicks in </a:t>
            </a:r>
            <a:r>
              <a:rPr lang="en-GB" altLang="en-US" baseline="0" dirty="0" err="1"/>
              <a:t>Adwords</a:t>
            </a:r>
            <a:r>
              <a:rPr lang="en-GB" altLang="en-US" baseline="0" dirty="0"/>
              <a:t>.</a:t>
            </a:r>
          </a:p>
          <a:p>
            <a:pPr>
              <a:spcBef>
                <a:spcPct val="0"/>
              </a:spcBef>
            </a:pPr>
            <a:endParaRPr lang="en-GB" altLang="en-US" baseline="0" dirty="0"/>
          </a:p>
          <a:p>
            <a:pPr marL="0" marR="0" indent="0" algn="l" defTabSz="914400" rtl="0" eaLnBrk="1" fontAlgn="auto" latinLnBrk="0" hangingPunct="1">
              <a:lnSpc>
                <a:spcPct val="100000"/>
              </a:lnSpc>
              <a:spcBef>
                <a:spcPct val="0"/>
              </a:spcBef>
              <a:spcAft>
                <a:spcPts val="0"/>
              </a:spcAft>
              <a:buClrTx/>
              <a:buSzTx/>
              <a:buFontTx/>
              <a:buNone/>
              <a:tabLst/>
              <a:defRPr/>
            </a:pPr>
            <a:r>
              <a:rPr lang="en-GB" altLang="en-US" dirty="0"/>
              <a:t>Re the </a:t>
            </a:r>
            <a:r>
              <a:rPr lang="en-GB" altLang="en-US" dirty="0" err="1"/>
              <a:t>Wordstream</a:t>
            </a:r>
            <a:r>
              <a:rPr lang="en-GB" altLang="en-US" dirty="0"/>
              <a:t> link point out that they are a commercial provider but their free info</a:t>
            </a:r>
            <a:r>
              <a:rPr lang="en-GB" altLang="en-US" baseline="0" dirty="0"/>
              <a:t> is good (content marketing at its best!)</a:t>
            </a:r>
          </a:p>
          <a:p>
            <a:pPr marL="0" marR="0" indent="0" algn="l" defTabSz="914400" rtl="0" eaLnBrk="1" fontAlgn="auto" latinLnBrk="0" hangingPunct="1">
              <a:lnSpc>
                <a:spcPct val="100000"/>
              </a:lnSpc>
              <a:spcBef>
                <a:spcPct val="0"/>
              </a:spcBef>
              <a:spcAft>
                <a:spcPts val="0"/>
              </a:spcAft>
              <a:buClrTx/>
              <a:buSzTx/>
              <a:buFontTx/>
              <a:buNone/>
              <a:tabLst/>
              <a:defRPr/>
            </a:pPr>
            <a:endParaRPr lang="en-GB" altLang="en-US" baseline="0" dirty="0"/>
          </a:p>
          <a:p>
            <a:pPr marL="0" marR="0" indent="0" algn="l" defTabSz="914400" rtl="0" eaLnBrk="1" fontAlgn="auto" latinLnBrk="0" hangingPunct="1">
              <a:lnSpc>
                <a:spcPct val="100000"/>
              </a:lnSpc>
              <a:spcBef>
                <a:spcPct val="0"/>
              </a:spcBef>
              <a:spcAft>
                <a:spcPts val="0"/>
              </a:spcAft>
              <a:buClrTx/>
              <a:buSzTx/>
              <a:buFontTx/>
              <a:buNone/>
              <a:tabLst/>
              <a:defRPr/>
            </a:pPr>
            <a:r>
              <a:rPr lang="en-GB" altLang="en-US" baseline="0" dirty="0"/>
              <a:t>Extensions allow you rad to be bigger for no extra money so add </a:t>
            </a:r>
            <a:r>
              <a:rPr lang="en-US" altLang="en-US" dirty="0" err="1">
                <a:solidFill>
                  <a:schemeClr val="tx2"/>
                </a:solidFill>
              </a:rPr>
              <a:t>eg</a:t>
            </a:r>
            <a:r>
              <a:rPr lang="en-US" altLang="en-US" dirty="0">
                <a:solidFill>
                  <a:schemeClr val="tx2"/>
                </a:solidFill>
              </a:rPr>
              <a:t> phone extension, Links </a:t>
            </a:r>
            <a:r>
              <a:rPr lang="en-US" altLang="en-US" dirty="0" err="1">
                <a:solidFill>
                  <a:schemeClr val="tx2"/>
                </a:solidFill>
              </a:rPr>
              <a:t>etc</a:t>
            </a:r>
            <a:r>
              <a:rPr lang="en-US" altLang="en-US" dirty="0">
                <a:solidFill>
                  <a:schemeClr val="tx2"/>
                </a:solidFill>
              </a:rPr>
              <a:t> to your campaigns </a:t>
            </a:r>
            <a:r>
              <a:rPr lang="en-US" altLang="en-US" baseline="0" dirty="0">
                <a:solidFill>
                  <a:schemeClr val="tx2"/>
                </a:solidFill>
              </a:rPr>
              <a:t> </a:t>
            </a:r>
            <a:r>
              <a:rPr lang="en-GB" altLang="en-US" baseline="0" dirty="0"/>
              <a:t>If time allows show </a:t>
            </a:r>
            <a:r>
              <a:rPr lang="en-GB" altLang="en-US" baseline="0" dirty="0" err="1"/>
              <a:t>eg</a:t>
            </a:r>
            <a:r>
              <a:rPr lang="en-GB" altLang="en-US" baseline="0" dirty="0"/>
              <a:t> phone or address extension in the live demo</a:t>
            </a:r>
          </a:p>
          <a:p>
            <a:pPr marL="0" marR="0" indent="0" algn="l" defTabSz="914400" rtl="0" eaLnBrk="1" fontAlgn="auto" latinLnBrk="0" hangingPunct="1">
              <a:lnSpc>
                <a:spcPct val="100000"/>
              </a:lnSpc>
              <a:spcBef>
                <a:spcPct val="0"/>
              </a:spcBef>
              <a:spcAft>
                <a:spcPts val="0"/>
              </a:spcAft>
              <a:buClrTx/>
              <a:buSzTx/>
              <a:buFontTx/>
              <a:buNone/>
              <a:tabLst/>
              <a:defRPr/>
            </a:pPr>
            <a:endParaRPr lang="en-GB" altLang="en-US" baseline="0" dirty="0"/>
          </a:p>
          <a:p>
            <a:pPr marL="0" marR="0" indent="0" algn="l" defTabSz="914400" rtl="0" eaLnBrk="1" fontAlgn="auto" latinLnBrk="0" hangingPunct="1">
              <a:lnSpc>
                <a:spcPct val="100000"/>
              </a:lnSpc>
              <a:spcBef>
                <a:spcPct val="0"/>
              </a:spcBef>
              <a:spcAft>
                <a:spcPts val="0"/>
              </a:spcAft>
              <a:buClrTx/>
              <a:buSzTx/>
              <a:buFontTx/>
              <a:buNone/>
              <a:tabLst/>
              <a:defRPr/>
            </a:pPr>
            <a:r>
              <a:rPr lang="en-GB" altLang="en-US" baseline="0" dirty="0"/>
              <a:t>Google’s free 1800 number to track calls from ads is fantastic! But you only keep the same number for 2-3 weeks . So IF a client wrote your 1800 number AND called after 21 days you could lose them</a:t>
            </a: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26</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baseline="0" dirty="0"/>
              <a:t>Of the two words are probably more important than links. </a:t>
            </a:r>
            <a:r>
              <a:rPr lang="en-GB" altLang="en-US" dirty="0"/>
              <a:t>In</a:t>
            </a:r>
            <a:r>
              <a:rPr lang="en-GB" altLang="en-US" baseline="0" dirty="0"/>
              <a:t> a nutshell: </a:t>
            </a:r>
            <a:r>
              <a:rPr lang="en-GB" altLang="en-US" dirty="0"/>
              <a:t>Choose your words and use your words. You can’t expect</a:t>
            </a:r>
            <a:r>
              <a:rPr lang="en-GB" altLang="en-US" baseline="0" dirty="0"/>
              <a:t> Google to put you to the top of page one for “accommodation Marysville” If you don’t use those words on your web site. For links you just need to get more genuine links from other websites to yours. Lets start with words</a:t>
            </a:r>
            <a:r>
              <a:rPr lang="is-IS" altLang="en-US" baseline="0" dirty="0"/>
              <a:t>…</a:t>
            </a:r>
            <a:endParaRPr lang="en-GB" altLang="en-US" dirty="0"/>
          </a:p>
        </p:txBody>
      </p:sp>
      <p:sp>
        <p:nvSpPr>
          <p:cNvPr id="174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3</a:t>
            </a:fld>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a:p>
        </p:txBody>
      </p:sp>
      <p:sp>
        <p:nvSpPr>
          <p:cNvPr id="174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27</a:t>
            </a:fld>
            <a:endParaRPr lang="en-GB"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baseline="0" dirty="0"/>
              <a:t>Of the two words are probably more important than links. </a:t>
            </a:r>
            <a:r>
              <a:rPr lang="en-GB" altLang="en-US" dirty="0"/>
              <a:t>In</a:t>
            </a:r>
            <a:r>
              <a:rPr lang="en-GB" altLang="en-US" baseline="0" dirty="0"/>
              <a:t> a nutshell: </a:t>
            </a:r>
            <a:r>
              <a:rPr lang="en-GB" altLang="en-US" dirty="0"/>
              <a:t>Choose your words and use your words. You can’t expect</a:t>
            </a:r>
            <a:r>
              <a:rPr lang="en-GB" altLang="en-US" baseline="0" dirty="0"/>
              <a:t> Google to put you to the top of page one for “accommodation Marysville” If you don’t use those words on your web site. For links you just need to get more genuine links from other websites to yours. Lets start with words</a:t>
            </a:r>
            <a:r>
              <a:rPr lang="is-IS" altLang="en-US" baseline="0" dirty="0"/>
              <a:t>…</a:t>
            </a:r>
            <a:endParaRPr lang="en-GB" altLang="en-US" dirty="0"/>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4</a:t>
            </a:fld>
            <a:endParaRPr lang="en-GB" altLang="en-US"/>
          </a:p>
        </p:txBody>
      </p:sp>
    </p:spTree>
    <p:extLst>
      <p:ext uri="{BB962C8B-B14F-4D97-AF65-F5344CB8AC3E}">
        <p14:creationId xmlns:p14="http://schemas.microsoft.com/office/powerpoint/2010/main" val="381753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a:t>Google measures 100s of things THAT WE KNOW ABOUT. Lets focus on what we can usefully change. Can’t do much about </a:t>
            </a:r>
            <a:r>
              <a:rPr lang="en-GB" altLang="en-US" dirty="0" err="1"/>
              <a:t>eg</a:t>
            </a:r>
            <a:r>
              <a:rPr lang="en-GB" altLang="en-US" dirty="0"/>
              <a:t> location or the age of your site.</a:t>
            </a:r>
          </a:p>
        </p:txBody>
      </p:sp>
      <p:sp>
        <p:nvSpPr>
          <p:cNvPr id="174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5</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a:p>
        </p:txBody>
      </p:sp>
      <p:sp>
        <p:nvSpPr>
          <p:cNvPr id="174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6</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a:p>
        </p:txBody>
      </p:sp>
      <p:sp>
        <p:nvSpPr>
          <p:cNvPr id="174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7</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a:p>
        </p:txBody>
      </p:sp>
      <p:sp>
        <p:nvSpPr>
          <p:cNvPr id="174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8</a:t>
            </a:fld>
            <a:endParaRPr lang="en-GB"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a:t>Scammers never ask you this question only you can answer it. No one searches on a single word and scrolls through search pages any more. We use multi word search phrases and if we don’t get what we want</a:t>
            </a:r>
            <a:r>
              <a:rPr lang="en-GB" altLang="en-US" baseline="0" dirty="0"/>
              <a:t> we change the phrase. If you can’t get to page one and ideally the top of page one you are toast! If you can a fantastic exercise is to ask someone to search for you in Google without using your name. Watch them and ask them to think out loud and see how they refine their search. Stress that you are testing the site and not them!</a:t>
            </a:r>
            <a:endParaRPr lang="en-GB" altLang="en-US" dirty="0"/>
          </a:p>
        </p:txBody>
      </p:sp>
      <p:sp>
        <p:nvSpPr>
          <p:cNvPr id="174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9</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a:t>Commercially attractive phrases with high</a:t>
            </a:r>
            <a:r>
              <a:rPr lang="en-GB" altLang="en-US" baseline="0" dirty="0"/>
              <a:t> traffic will usually be very hard to win for in Google.  Search phrases with less traffic may make you less but be easier to get to the top</a:t>
            </a:r>
            <a:endParaRPr lang="en-GB" altLang="en-US" dirty="0"/>
          </a:p>
        </p:txBody>
      </p:sp>
      <p:sp>
        <p:nvSpPr>
          <p:cNvPr id="174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EADC73B-699E-4C9A-AEDA-97E3E05869AB}" type="slidenum">
              <a:rPr lang="en-GB" altLang="en-US"/>
              <a:pPr fontAlgn="base">
                <a:spcBef>
                  <a:spcPct val="0"/>
                </a:spcBef>
                <a:spcAft>
                  <a:spcPct val="0"/>
                </a:spcAft>
              </a:pPr>
              <a:t>10</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A picture containing website&#10;&#10;Description automatically generated">
            <a:extLst>
              <a:ext uri="{FF2B5EF4-FFF2-40B4-BE49-F238E27FC236}">
                <a16:creationId xmlns:a16="http://schemas.microsoft.com/office/drawing/2014/main" id="{E7527D9D-3471-6948-8BB2-FCAACBC8B9C7}"/>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4736592" y="623387"/>
            <a:ext cx="3873843" cy="1506096"/>
          </a:xfrm>
          <a:ln>
            <a:noFill/>
          </a:ln>
        </p:spPr>
        <p:txBody>
          <a:bodyPr anchor="b">
            <a:noAutofit/>
          </a:bodyPr>
          <a:lstStyle>
            <a:lvl1pPr algn="r">
              <a:defRPr sz="2800" b="0" i="0" cap="all" baseline="0">
                <a:solidFill>
                  <a:schemeClr val="bg1"/>
                </a:solidFill>
                <a:latin typeface="Gill Sans SemiBold"/>
                <a:cs typeface="Gill Sans SemiBold"/>
              </a:defRPr>
            </a:lvl1pPr>
          </a:lstStyle>
          <a:p>
            <a:r>
              <a:rPr lang="en-US" dirty="0"/>
              <a:t>ATTRACT</a:t>
            </a:r>
            <a:br>
              <a:rPr lang="en-US" dirty="0"/>
            </a:br>
            <a:r>
              <a:rPr lang="en-US" dirty="0"/>
              <a:t>SEARCHERS / customers</a:t>
            </a:r>
            <a:br>
              <a:rPr lang="en-US" dirty="0"/>
            </a:br>
            <a:r>
              <a:rPr lang="en-US" dirty="0"/>
              <a:t>to your site</a:t>
            </a:r>
          </a:p>
        </p:txBody>
      </p:sp>
      <p:sp>
        <p:nvSpPr>
          <p:cNvPr id="3" name="Subtitle 2"/>
          <p:cNvSpPr>
            <a:spLocks noGrp="1"/>
          </p:cNvSpPr>
          <p:nvPr>
            <p:ph type="subTitle" idx="1" hasCustomPrompt="1"/>
          </p:nvPr>
        </p:nvSpPr>
        <p:spPr>
          <a:xfrm>
            <a:off x="4893200" y="2129483"/>
            <a:ext cx="3717237" cy="1480931"/>
          </a:xfrm>
        </p:spPr>
        <p:txBody>
          <a:bodyPr>
            <a:normAutofit/>
          </a:bodyPr>
          <a:lstStyle>
            <a:lvl1pPr marL="0" indent="0" algn="r">
              <a:buNone/>
              <a:defRPr sz="2400" b="0" i="0" cap="all" baseline="0">
                <a:solidFill>
                  <a:schemeClr val="bg1"/>
                </a:solidFill>
                <a:latin typeface="Gill Sans Light"/>
                <a:cs typeface="Gill Sans Ligh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lnSpc>
                <a:spcPct val="60000"/>
              </a:lnSpc>
            </a:pPr>
            <a:r>
              <a:rPr lang="en-US" dirty="0"/>
              <a:t>best practices</a:t>
            </a:r>
          </a:p>
          <a:p>
            <a:pPr>
              <a:lnSpc>
                <a:spcPct val="60000"/>
              </a:lnSpc>
            </a:pPr>
            <a:r>
              <a:rPr lang="en-US" dirty="0"/>
              <a:t>For attracting </a:t>
            </a:r>
          </a:p>
          <a:p>
            <a:pPr>
              <a:lnSpc>
                <a:spcPct val="60000"/>
              </a:lnSpc>
            </a:pPr>
            <a:r>
              <a:rPr lang="en-US" dirty="0"/>
              <a:t>Valuable traffic to</a:t>
            </a:r>
          </a:p>
          <a:p>
            <a:pPr>
              <a:lnSpc>
                <a:spcPct val="60000"/>
              </a:lnSpc>
            </a:pPr>
            <a:r>
              <a:rPr lang="en-US" dirty="0"/>
              <a:t> your website via</a:t>
            </a:r>
          </a:p>
          <a:p>
            <a:pPr>
              <a:lnSpc>
                <a:spcPct val="60000"/>
              </a:lnSpc>
            </a:pPr>
            <a:r>
              <a:rPr lang="en-US" dirty="0" err="1"/>
              <a:t>google</a:t>
            </a:r>
            <a:r>
              <a:rPr lang="en-US" dirty="0"/>
              <a:t> search.</a:t>
            </a:r>
          </a:p>
        </p:txBody>
      </p:sp>
    </p:spTree>
    <p:extLst>
      <p:ext uri="{BB962C8B-B14F-4D97-AF65-F5344CB8AC3E}">
        <p14:creationId xmlns:p14="http://schemas.microsoft.com/office/powerpoint/2010/main" val="159246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none" baseline="0">
                <a:solidFill>
                  <a:srgbClr val="002060"/>
                </a:solidFill>
              </a:defRPr>
            </a:lvl1pPr>
          </a:lstStyle>
          <a:p>
            <a:r>
              <a:rPr lang="en-AU" dirty="0"/>
              <a:t>Click to edit Master title style</a:t>
            </a:r>
            <a:endParaRPr lang="en-US" dirty="0"/>
          </a:p>
        </p:txBody>
      </p:sp>
      <p:sp>
        <p:nvSpPr>
          <p:cNvPr id="3" name="Content Placeholder 2"/>
          <p:cNvSpPr>
            <a:spLocks noGrp="1"/>
          </p:cNvSpPr>
          <p:nvPr>
            <p:ph idx="1"/>
          </p:nvPr>
        </p:nvSpPr>
        <p:spPr/>
        <p:txBody>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extLst>
      <p:ext uri="{BB962C8B-B14F-4D97-AF65-F5344CB8AC3E}">
        <p14:creationId xmlns:p14="http://schemas.microsoft.com/office/powerpoint/2010/main" val="55256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365126"/>
            <a:ext cx="7205870" cy="1325563"/>
          </a:xfrm>
        </p:spPr>
        <p:txBody>
          <a:bodyPr/>
          <a:lstStyle/>
          <a:p>
            <a:r>
              <a:rPr lang="en-AU"/>
              <a:t>Click to edit Master title style</a:t>
            </a:r>
            <a:endParaRPr lang="en-US" dirty="0"/>
          </a:p>
        </p:txBody>
      </p:sp>
      <p:sp>
        <p:nvSpPr>
          <p:cNvPr id="3" name="Content Placeholder 2"/>
          <p:cNvSpPr>
            <a:spLocks noGrp="1"/>
          </p:cNvSpPr>
          <p:nvPr>
            <p:ph sz="half" idx="1"/>
          </p:nvPr>
        </p:nvSpPr>
        <p:spPr>
          <a:xfrm>
            <a:off x="1143000" y="1825625"/>
            <a:ext cx="3371850" cy="4006093"/>
          </a:xfrm>
        </p:spPr>
        <p:txBody>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Content Placeholder 3"/>
          <p:cNvSpPr>
            <a:spLocks noGrp="1"/>
          </p:cNvSpPr>
          <p:nvPr>
            <p:ph sz="half" idx="2"/>
          </p:nvPr>
        </p:nvSpPr>
        <p:spPr>
          <a:xfrm>
            <a:off x="4629150" y="1825625"/>
            <a:ext cx="3719720" cy="4006093"/>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5" name="Date Placeholder 4"/>
          <p:cNvSpPr>
            <a:spLocks noGrp="1"/>
          </p:cNvSpPr>
          <p:nvPr>
            <p:ph type="dt" sz="half" idx="10"/>
          </p:nvPr>
        </p:nvSpPr>
        <p:spPr/>
        <p:txBody>
          <a:bodyPr/>
          <a:lstStyle/>
          <a:p>
            <a:fld id="{94047019-9582-BD41-B894-220702F570D2}" type="datetimeFigureOut">
              <a:rPr lang="en-US" smtClean="0"/>
              <a:t>5/23/21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28CCEC-DFAD-7244-B51F-978FE173BD0B}" type="slidenum">
              <a:rPr lang="en-US" smtClean="0"/>
              <a:t>‹#›</a:t>
            </a:fld>
            <a:endParaRPr lang="en-US" dirty="0"/>
          </a:p>
        </p:txBody>
      </p:sp>
    </p:spTree>
    <p:extLst>
      <p:ext uri="{BB962C8B-B14F-4D97-AF65-F5344CB8AC3E}">
        <p14:creationId xmlns:p14="http://schemas.microsoft.com/office/powerpoint/2010/main" val="16493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3000" y="365126"/>
            <a:ext cx="7195932" cy="1325563"/>
          </a:xfrm>
        </p:spPr>
        <p:txBody>
          <a:bodyPr/>
          <a:lstStyle/>
          <a:p>
            <a:r>
              <a:rPr lang="en-AU"/>
              <a:t>Click to edit Master title style</a:t>
            </a:r>
            <a:endParaRPr lang="en-US" dirty="0"/>
          </a:p>
        </p:txBody>
      </p:sp>
      <p:sp>
        <p:nvSpPr>
          <p:cNvPr id="3" name="Text Placeholder 2"/>
          <p:cNvSpPr>
            <a:spLocks noGrp="1"/>
          </p:cNvSpPr>
          <p:nvPr>
            <p:ph type="body" idx="1"/>
          </p:nvPr>
        </p:nvSpPr>
        <p:spPr>
          <a:xfrm>
            <a:off x="1142998" y="1681163"/>
            <a:ext cx="3355184"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a:t>Click to edit Master text styles</a:t>
            </a:r>
          </a:p>
        </p:txBody>
      </p:sp>
      <p:sp>
        <p:nvSpPr>
          <p:cNvPr id="4" name="Content Placeholder 3"/>
          <p:cNvSpPr>
            <a:spLocks noGrp="1"/>
          </p:cNvSpPr>
          <p:nvPr>
            <p:ph sz="half" idx="2"/>
          </p:nvPr>
        </p:nvSpPr>
        <p:spPr>
          <a:xfrm>
            <a:off x="1142996" y="2505075"/>
            <a:ext cx="3355185" cy="3329195"/>
          </a:xfrm>
        </p:spPr>
        <p:txBody>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5" name="Text Placeholder 4"/>
          <p:cNvSpPr>
            <a:spLocks noGrp="1"/>
          </p:cNvSpPr>
          <p:nvPr>
            <p:ph type="body" sz="quarter" idx="3"/>
          </p:nvPr>
        </p:nvSpPr>
        <p:spPr>
          <a:xfrm>
            <a:off x="4629150" y="1681163"/>
            <a:ext cx="3709781"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a:t>Click to edit Master text styles</a:t>
            </a:r>
          </a:p>
        </p:txBody>
      </p:sp>
      <p:sp>
        <p:nvSpPr>
          <p:cNvPr id="6" name="Content Placeholder 5"/>
          <p:cNvSpPr>
            <a:spLocks noGrp="1"/>
          </p:cNvSpPr>
          <p:nvPr>
            <p:ph sz="quarter" idx="4"/>
          </p:nvPr>
        </p:nvSpPr>
        <p:spPr>
          <a:xfrm>
            <a:off x="4629151" y="2505075"/>
            <a:ext cx="3709780" cy="3329195"/>
          </a:xfrm>
        </p:spPr>
        <p:txBody>
          <a:bodyPr/>
          <a:lstStyle/>
          <a:p>
            <a:pPr lvl="0"/>
            <a:r>
              <a:rPr lang="en-AU"/>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7" name="Date Placeholder 6"/>
          <p:cNvSpPr>
            <a:spLocks noGrp="1"/>
          </p:cNvSpPr>
          <p:nvPr>
            <p:ph type="dt" sz="half" idx="10"/>
          </p:nvPr>
        </p:nvSpPr>
        <p:spPr/>
        <p:txBody>
          <a:bodyPr/>
          <a:lstStyle/>
          <a:p>
            <a:fld id="{94047019-9582-BD41-B894-220702F570D2}" type="datetimeFigureOut">
              <a:rPr lang="en-US" smtClean="0"/>
              <a:t>5/23/21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28CCEC-DFAD-7244-B51F-978FE173BD0B}" type="slidenum">
              <a:rPr lang="en-US" smtClean="0"/>
              <a:t>‹#›</a:t>
            </a:fld>
            <a:endParaRPr lang="en-US" dirty="0"/>
          </a:p>
        </p:txBody>
      </p:sp>
    </p:spTree>
    <p:extLst>
      <p:ext uri="{BB962C8B-B14F-4D97-AF65-F5344CB8AC3E}">
        <p14:creationId xmlns:p14="http://schemas.microsoft.com/office/powerpoint/2010/main" val="187838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dirty="0"/>
          </a:p>
        </p:txBody>
      </p:sp>
      <p:sp>
        <p:nvSpPr>
          <p:cNvPr id="3" name="Date Placeholder 2"/>
          <p:cNvSpPr>
            <a:spLocks noGrp="1"/>
          </p:cNvSpPr>
          <p:nvPr>
            <p:ph type="dt" sz="half" idx="10"/>
          </p:nvPr>
        </p:nvSpPr>
        <p:spPr/>
        <p:txBody>
          <a:bodyPr/>
          <a:lstStyle/>
          <a:p>
            <a:fld id="{94047019-9582-BD41-B894-220702F570D2}" type="datetimeFigureOut">
              <a:rPr lang="en-US" smtClean="0"/>
              <a:t>5/23/21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28CCEC-DFAD-7244-B51F-978FE173BD0B}" type="slidenum">
              <a:rPr lang="en-US" smtClean="0"/>
              <a:t>‹#›</a:t>
            </a:fld>
            <a:endParaRPr lang="en-US" dirty="0"/>
          </a:p>
        </p:txBody>
      </p:sp>
    </p:spTree>
    <p:extLst>
      <p:ext uri="{BB962C8B-B14F-4D97-AF65-F5344CB8AC3E}">
        <p14:creationId xmlns:p14="http://schemas.microsoft.com/office/powerpoint/2010/main" val="208137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2999" y="457200"/>
            <a:ext cx="2436020" cy="1600200"/>
          </a:xfrm>
        </p:spPr>
        <p:txBody>
          <a:bodyPr anchor="b">
            <a:normAutofit/>
          </a:bodyPr>
          <a:lstStyle>
            <a:lvl1pPr>
              <a:defRPr sz="2400"/>
            </a:lvl1pPr>
          </a:lstStyle>
          <a:p>
            <a:r>
              <a:rPr lang="en-AU" dirty="0"/>
              <a:t>Click to edit Master title style</a:t>
            </a:r>
            <a:endParaRPr lang="en-US" dirty="0"/>
          </a:p>
        </p:txBody>
      </p:sp>
      <p:sp>
        <p:nvSpPr>
          <p:cNvPr id="3" name="Picture Placeholder 2"/>
          <p:cNvSpPr>
            <a:spLocks noGrp="1" noChangeAspect="1"/>
          </p:cNvSpPr>
          <p:nvPr>
            <p:ph type="pic" idx="1"/>
          </p:nvPr>
        </p:nvSpPr>
        <p:spPr>
          <a:xfrm>
            <a:off x="3856383" y="987426"/>
            <a:ext cx="4502426" cy="4873625"/>
          </a:xfrm>
        </p:spPr>
        <p:txBody>
          <a:bodyPr anchor="t">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dirty="0"/>
              <a:t>Drag picture to placeholder or click icon to add</a:t>
            </a:r>
            <a:endParaRPr lang="en-US" dirty="0"/>
          </a:p>
        </p:txBody>
      </p:sp>
      <p:sp>
        <p:nvSpPr>
          <p:cNvPr id="4" name="Text Placeholder 3"/>
          <p:cNvSpPr>
            <a:spLocks noGrp="1"/>
          </p:cNvSpPr>
          <p:nvPr>
            <p:ph type="body" sz="half" idx="2"/>
          </p:nvPr>
        </p:nvSpPr>
        <p:spPr>
          <a:xfrm>
            <a:off x="1142999" y="2057400"/>
            <a:ext cx="243601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a:t>Click to edit Master text styles</a:t>
            </a:r>
          </a:p>
        </p:txBody>
      </p:sp>
      <p:sp>
        <p:nvSpPr>
          <p:cNvPr id="5" name="Date Placeholder 4"/>
          <p:cNvSpPr>
            <a:spLocks noGrp="1"/>
          </p:cNvSpPr>
          <p:nvPr>
            <p:ph type="dt" sz="half" idx="10"/>
          </p:nvPr>
        </p:nvSpPr>
        <p:spPr/>
        <p:txBody>
          <a:bodyPr/>
          <a:lstStyle/>
          <a:p>
            <a:fld id="{94047019-9582-BD41-B894-220702F570D2}" type="datetimeFigureOut">
              <a:rPr lang="en-US" smtClean="0"/>
              <a:t>5/23/21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28CCEC-DFAD-7244-B51F-978FE173BD0B}" type="slidenum">
              <a:rPr lang="en-US" smtClean="0"/>
              <a:t>‹#›</a:t>
            </a:fld>
            <a:endParaRPr lang="en-US" dirty="0"/>
          </a:p>
        </p:txBody>
      </p:sp>
    </p:spTree>
    <p:extLst>
      <p:ext uri="{BB962C8B-B14F-4D97-AF65-F5344CB8AC3E}">
        <p14:creationId xmlns:p14="http://schemas.microsoft.com/office/powerpoint/2010/main" val="1135291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202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Shape&#10;&#10;Description automatically generated with medium confidence">
            <a:extLst>
              <a:ext uri="{FF2B5EF4-FFF2-40B4-BE49-F238E27FC236}">
                <a16:creationId xmlns:a16="http://schemas.microsoft.com/office/drawing/2014/main" id="{CC0B883D-149D-F141-9211-FD06C4244644}"/>
              </a:ext>
            </a:extLst>
          </p:cNvPr>
          <p:cNvPicPr>
            <a:picLocks noChangeAspect="1"/>
          </p:cNvPicPr>
          <p:nvPr userDrawn="1"/>
        </p:nvPicPr>
        <p:blipFill>
          <a:blip r:embed="rId9"/>
          <a:stretch>
            <a:fillRect/>
          </a:stretch>
        </p:blipFill>
        <p:spPr>
          <a:xfrm>
            <a:off x="0" y="0"/>
            <a:ext cx="9144000" cy="6855768"/>
          </a:xfrm>
          <a:prstGeom prst="rect">
            <a:avLst/>
          </a:prstGeom>
        </p:spPr>
      </p:pic>
      <p:sp>
        <p:nvSpPr>
          <p:cNvPr id="2" name="Title Placeholder 1"/>
          <p:cNvSpPr>
            <a:spLocks noGrp="1"/>
          </p:cNvSpPr>
          <p:nvPr>
            <p:ph type="title"/>
          </p:nvPr>
        </p:nvSpPr>
        <p:spPr>
          <a:xfrm>
            <a:off x="1143000" y="365126"/>
            <a:ext cx="7372350" cy="1325563"/>
          </a:xfrm>
          <a:prstGeom prst="rect">
            <a:avLst/>
          </a:prstGeom>
        </p:spPr>
        <p:txBody>
          <a:bodyPr vert="horz" lIns="91440" tIns="45720" rIns="91440" bIns="45720" rtlCol="0" anchor="ctr">
            <a:normAutofit/>
          </a:bodyPr>
          <a:lstStyle/>
          <a:p>
            <a:r>
              <a:rPr lang="en-AU" dirty="0"/>
              <a:t>Click to edit Master title style</a:t>
            </a:r>
            <a:endParaRPr lang="en-US" dirty="0"/>
          </a:p>
        </p:txBody>
      </p:sp>
      <p:sp>
        <p:nvSpPr>
          <p:cNvPr id="3" name="Text Placeholder 2"/>
          <p:cNvSpPr>
            <a:spLocks noGrp="1"/>
          </p:cNvSpPr>
          <p:nvPr>
            <p:ph type="body" idx="1"/>
          </p:nvPr>
        </p:nvSpPr>
        <p:spPr>
          <a:xfrm>
            <a:off x="1143000" y="1825625"/>
            <a:ext cx="7372350" cy="3809862"/>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Date Placeholder 3"/>
          <p:cNvSpPr>
            <a:spLocks noGrp="1"/>
          </p:cNvSpPr>
          <p:nvPr>
            <p:ph type="dt" sz="half" idx="2"/>
          </p:nvPr>
        </p:nvSpPr>
        <p:spPr>
          <a:xfrm>
            <a:off x="5874026" y="5965066"/>
            <a:ext cx="805069" cy="365125"/>
          </a:xfrm>
          <a:prstGeom prst="rect">
            <a:avLst/>
          </a:prstGeom>
        </p:spPr>
        <p:txBody>
          <a:bodyPr vert="horz" lIns="91440" tIns="45720" rIns="91440" bIns="45720" rtlCol="0" anchor="ctr"/>
          <a:lstStyle>
            <a:lvl1pPr algn="l">
              <a:defRPr sz="1200" b="0" i="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94047019-9582-BD41-B894-220702F570D2}" type="datetimeFigureOut">
              <a:rPr lang="en-US" smtClean="0"/>
              <a:pPr/>
              <a:t>5/23/21</a:t>
            </a:fld>
            <a:endParaRPr lang="en-US" dirty="0"/>
          </a:p>
        </p:txBody>
      </p:sp>
      <p:sp>
        <p:nvSpPr>
          <p:cNvPr id="5" name="Footer Placeholder 4"/>
          <p:cNvSpPr>
            <a:spLocks noGrp="1"/>
          </p:cNvSpPr>
          <p:nvPr>
            <p:ph type="ftr" sz="quarter" idx="3"/>
          </p:nvPr>
        </p:nvSpPr>
        <p:spPr>
          <a:xfrm>
            <a:off x="1866071" y="5966654"/>
            <a:ext cx="3908564" cy="365125"/>
          </a:xfrm>
          <a:prstGeom prst="rect">
            <a:avLst/>
          </a:prstGeom>
        </p:spPr>
        <p:txBody>
          <a:bodyPr vert="horz" lIns="91440" tIns="45720" rIns="91440" bIns="45720" rtlCol="0" anchor="ctr"/>
          <a:lstStyle>
            <a:lvl1pPr algn="l">
              <a:defRPr sz="1200" b="0" i="0">
                <a:solidFill>
                  <a:srgbClr val="3A3C4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4"/>
          </p:nvPr>
        </p:nvSpPr>
        <p:spPr>
          <a:xfrm>
            <a:off x="1143000" y="5965067"/>
            <a:ext cx="695739" cy="365125"/>
          </a:xfrm>
          <a:prstGeom prst="rect">
            <a:avLst/>
          </a:prstGeom>
        </p:spPr>
        <p:txBody>
          <a:bodyPr vert="horz" lIns="91440" tIns="45720" rIns="91440" bIns="45720" rtlCol="0" anchor="ctr"/>
          <a:lstStyle>
            <a:lvl1pPr algn="l">
              <a:defRPr sz="1200" b="1" i="0">
                <a:solidFill>
                  <a:srgbClr val="96368D"/>
                </a:solidFill>
                <a:latin typeface="Arial Black" charset="0"/>
                <a:ea typeface="Arial Black" charset="0"/>
                <a:cs typeface="Arial Black" charset="0"/>
              </a:defRPr>
            </a:lvl1pPr>
          </a:lstStyle>
          <a:p>
            <a:fld id="{1328CCEC-DFAD-7244-B51F-978FE173BD0B}" type="slidenum">
              <a:rPr lang="en-US" smtClean="0"/>
              <a:pPr/>
              <a:t>‹#›</a:t>
            </a:fld>
            <a:endParaRPr lang="en-US" dirty="0"/>
          </a:p>
        </p:txBody>
      </p:sp>
    </p:spTree>
    <p:extLst>
      <p:ext uri="{BB962C8B-B14F-4D97-AF65-F5344CB8AC3E}">
        <p14:creationId xmlns:p14="http://schemas.microsoft.com/office/powerpoint/2010/main" val="6744815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9" r:id="rId6"/>
    <p:sldLayoutId id="2147483670" r:id="rId7"/>
  </p:sldLayoutIdLst>
  <p:txStyles>
    <p:titleStyle>
      <a:lvl1pPr algn="l" defTabSz="914400" rtl="0" eaLnBrk="1" latinLnBrk="0" hangingPunct="1">
        <a:lnSpc>
          <a:spcPct val="90000"/>
        </a:lnSpc>
        <a:spcBef>
          <a:spcPct val="0"/>
        </a:spcBef>
        <a:buNone/>
        <a:defRPr sz="2400" b="0" i="0" kern="1200" cap="all" baseline="0">
          <a:solidFill>
            <a:srgbClr val="002060"/>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Clr>
          <a:srgbClr val="52B0DE"/>
        </a:buClr>
        <a:buFont typeface="Arial" panose="020B0604020202020204" pitchFamily="34" charset="0"/>
        <a:buChar char="•"/>
        <a:defRPr sz="2000" b="0" i="0" kern="1200">
          <a:solidFill>
            <a:srgbClr val="3A3C4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Clr>
          <a:srgbClr val="52B0DE"/>
        </a:buClr>
        <a:buFont typeface="Arial" panose="020B0604020202020204" pitchFamily="34" charset="0"/>
        <a:buChar char="•"/>
        <a:defRPr sz="1800" b="0" i="0" kern="1200">
          <a:solidFill>
            <a:srgbClr val="3A3C4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Clr>
          <a:srgbClr val="52B0DE"/>
        </a:buClr>
        <a:buFont typeface="Arial" panose="020B0604020202020204" pitchFamily="34" charset="0"/>
        <a:buChar char="•"/>
        <a:defRPr sz="1600" b="0" i="0" kern="1200">
          <a:solidFill>
            <a:srgbClr val="3A3C4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Clr>
          <a:srgbClr val="52B0DE"/>
        </a:buClr>
        <a:buFont typeface="Arial" panose="020B0604020202020204" pitchFamily="34" charset="0"/>
        <a:buChar char="•"/>
        <a:defRPr sz="1400" b="0" i="0" kern="1200">
          <a:solidFill>
            <a:srgbClr val="3A3C4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Clr>
          <a:srgbClr val="52B0DE"/>
        </a:buClr>
        <a:buFont typeface="Arial" panose="020B0604020202020204" pitchFamily="34" charset="0"/>
        <a:buChar char="•"/>
        <a:defRPr sz="1400" b="0" i="0" kern="1200">
          <a:solidFill>
            <a:srgbClr val="3A3C4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m.au/busines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developers.google.com/speed/pagespeed/insigh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oz.com/beginners-guide-to-content-marketin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733231"/>
            <a:ext cx="3873843" cy="1506096"/>
          </a:xfrm>
        </p:spPr>
        <p:txBody>
          <a:bodyPr/>
          <a:lstStyle/>
          <a:p>
            <a:r>
              <a:rPr lang="en-AU" b="1" dirty="0"/>
              <a:t>Get your website listed higher on Google</a:t>
            </a:r>
          </a:p>
        </p:txBody>
      </p:sp>
      <p:sp>
        <p:nvSpPr>
          <p:cNvPr id="3" name="Subtitle 2"/>
          <p:cNvSpPr>
            <a:spLocks noGrp="1"/>
          </p:cNvSpPr>
          <p:nvPr>
            <p:ph type="subTitle" idx="1"/>
          </p:nvPr>
        </p:nvSpPr>
        <p:spPr>
          <a:xfrm>
            <a:off x="4740964" y="2543913"/>
            <a:ext cx="3717237" cy="1402336"/>
          </a:xfrm>
        </p:spPr>
        <p:txBody>
          <a:bodyPr>
            <a:normAutofit/>
          </a:bodyPr>
          <a:lstStyle/>
          <a:p>
            <a:pPr>
              <a:lnSpc>
                <a:spcPct val="60000"/>
              </a:lnSpc>
            </a:pPr>
            <a:r>
              <a:rPr lang="en-US" dirty="0"/>
              <a:t>best practices For</a:t>
            </a:r>
          </a:p>
          <a:p>
            <a:pPr>
              <a:lnSpc>
                <a:spcPct val="60000"/>
              </a:lnSpc>
            </a:pPr>
            <a:r>
              <a:rPr lang="en-US" dirty="0"/>
              <a:t> attracting  useful</a:t>
            </a:r>
          </a:p>
          <a:p>
            <a:pPr>
              <a:lnSpc>
                <a:spcPct val="60000"/>
              </a:lnSpc>
            </a:pPr>
            <a:r>
              <a:rPr lang="en-US" dirty="0"/>
              <a:t> website traffic</a:t>
            </a:r>
          </a:p>
        </p:txBody>
      </p:sp>
    </p:spTree>
    <p:extLst>
      <p:ext uri="{BB962C8B-B14F-4D97-AF65-F5344CB8AC3E}">
        <p14:creationId xmlns:p14="http://schemas.microsoft.com/office/powerpoint/2010/main" val="1047067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1923E-F4E6-7A43-BEC8-19A0EC13017B}"/>
              </a:ext>
            </a:extLst>
          </p:cNvPr>
          <p:cNvSpPr>
            <a:spLocks noGrp="1"/>
          </p:cNvSpPr>
          <p:nvPr>
            <p:ph type="title"/>
          </p:nvPr>
        </p:nvSpPr>
        <p:spPr/>
        <p:txBody>
          <a:bodyPr/>
          <a:lstStyle/>
          <a:p>
            <a:r>
              <a:rPr lang="en-US" dirty="0"/>
              <a:t>Perfect Search Phrase</a:t>
            </a:r>
          </a:p>
        </p:txBody>
      </p:sp>
      <p:sp>
        <p:nvSpPr>
          <p:cNvPr id="16386" name="Content Placeholder 2"/>
          <p:cNvSpPr>
            <a:spLocks noGrp="1"/>
          </p:cNvSpPr>
          <p:nvPr>
            <p:ph idx="1"/>
          </p:nvPr>
        </p:nvSpPr>
        <p:spPr/>
        <p:txBody>
          <a:bodyPr>
            <a:normAutofit/>
          </a:bodyPr>
          <a:lstStyle/>
          <a:p>
            <a:pPr lvl="1">
              <a:buClr>
                <a:srgbClr val="52B0DE"/>
              </a:buClr>
              <a:buSzPct val="155000"/>
            </a:pPr>
            <a:r>
              <a:rPr lang="en-US" altLang="en-US" dirty="0"/>
              <a:t>Makes you a fortune</a:t>
            </a:r>
          </a:p>
          <a:p>
            <a:pPr lvl="1">
              <a:buClr>
                <a:srgbClr val="52B0DE"/>
              </a:buClr>
              <a:buSzPct val="155000"/>
            </a:pPr>
            <a:r>
              <a:rPr lang="en-US" altLang="en-US" dirty="0"/>
              <a:t>Has lots of searches</a:t>
            </a:r>
          </a:p>
          <a:p>
            <a:pPr lvl="1">
              <a:buClr>
                <a:srgbClr val="52B0DE"/>
              </a:buClr>
              <a:buSzPct val="155000"/>
            </a:pPr>
            <a:r>
              <a:rPr lang="en-US" altLang="en-US" dirty="0"/>
              <a:t>Low competition (easy to get the the top in Google)</a:t>
            </a:r>
          </a:p>
          <a:p>
            <a:pPr marL="0" indent="0">
              <a:buClr>
                <a:srgbClr val="3A3C42"/>
              </a:buClr>
              <a:buSzPct val="155000"/>
              <a:buNone/>
            </a:pPr>
            <a:endParaRPr lang="en-US" altLang="en-US" dirty="0"/>
          </a:p>
          <a:p>
            <a:pPr>
              <a:buClr>
                <a:srgbClr val="3A3C42"/>
              </a:buClr>
              <a:buSzPct val="155000"/>
            </a:pPr>
            <a:endParaRPr lang="en-US" altLang="en-US" dirty="0"/>
          </a:p>
          <a:p>
            <a:pPr marL="0" indent="0">
              <a:buClr>
                <a:srgbClr val="3A3C42"/>
              </a:buClr>
              <a:buSzPct val="155000"/>
              <a:buNone/>
            </a:pPr>
            <a:endParaRPr lang="en-US" altLang="en-US" sz="2400" dirty="0"/>
          </a:p>
          <a:p>
            <a:pPr>
              <a:buClr>
                <a:srgbClr val="3A3C42"/>
              </a:buClr>
              <a:buSzPct val="155000"/>
            </a:pPr>
            <a:endParaRPr lang="en-US" altLang="en-US" sz="2400" dirty="0"/>
          </a:p>
        </p:txBody>
      </p:sp>
    </p:spTree>
    <p:extLst>
      <p:ext uri="{BB962C8B-B14F-4D97-AF65-F5344CB8AC3E}">
        <p14:creationId xmlns:p14="http://schemas.microsoft.com/office/powerpoint/2010/main" val="2777156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12CD1-8B60-D94F-8AAD-82BBC835985F}"/>
              </a:ext>
            </a:extLst>
          </p:cNvPr>
          <p:cNvSpPr>
            <a:spLocks noGrp="1"/>
          </p:cNvSpPr>
          <p:nvPr>
            <p:ph type="title"/>
          </p:nvPr>
        </p:nvSpPr>
        <p:spPr/>
        <p:txBody>
          <a:bodyPr/>
          <a:lstStyle/>
          <a:p>
            <a:r>
              <a:rPr lang="en-US" dirty="0"/>
              <a:t>Perfect Search Phrase</a:t>
            </a:r>
          </a:p>
        </p:txBody>
      </p:sp>
      <p:sp>
        <p:nvSpPr>
          <p:cNvPr id="16386" name="Content Placeholder 2"/>
          <p:cNvSpPr>
            <a:spLocks noGrp="1"/>
          </p:cNvSpPr>
          <p:nvPr>
            <p:ph idx="1"/>
          </p:nvPr>
        </p:nvSpPr>
        <p:spPr/>
        <p:txBody>
          <a:bodyPr>
            <a:normAutofit/>
          </a:bodyPr>
          <a:lstStyle/>
          <a:p>
            <a:pPr lvl="1">
              <a:buClr>
                <a:srgbClr val="52B0DE"/>
              </a:buClr>
              <a:buSzPct val="155000"/>
            </a:pPr>
            <a:r>
              <a:rPr lang="en-US" altLang="en-US" dirty="0"/>
              <a:t>Makes you a fortune</a:t>
            </a:r>
          </a:p>
          <a:p>
            <a:pPr lvl="1">
              <a:buClr>
                <a:srgbClr val="52B0DE"/>
              </a:buClr>
              <a:buSzPct val="155000"/>
            </a:pPr>
            <a:r>
              <a:rPr lang="en-US" altLang="en-US" dirty="0"/>
              <a:t>Has lots of searches</a:t>
            </a:r>
          </a:p>
          <a:p>
            <a:pPr lvl="1">
              <a:buClr>
                <a:srgbClr val="52B0DE"/>
              </a:buClr>
              <a:buSzPct val="155000"/>
            </a:pPr>
            <a:r>
              <a:rPr lang="en-US" altLang="en-US" dirty="0"/>
              <a:t>Low competition (easy to get the the top in Google)</a:t>
            </a:r>
          </a:p>
          <a:p>
            <a:pPr marL="0" indent="0">
              <a:buClr>
                <a:srgbClr val="52B0DE"/>
              </a:buClr>
              <a:buSzPct val="155000"/>
              <a:buNone/>
            </a:pPr>
            <a:endParaRPr lang="en-US" altLang="en-US" sz="1800" b="1" dirty="0"/>
          </a:p>
          <a:p>
            <a:pPr marL="0" indent="0">
              <a:buClr>
                <a:srgbClr val="52B0DE"/>
              </a:buClr>
              <a:buSzPct val="155000"/>
              <a:buNone/>
            </a:pPr>
            <a:r>
              <a:rPr lang="en-US" altLang="en-US" sz="1800" b="1" dirty="0"/>
              <a:t>Doesn’t exist!</a:t>
            </a:r>
          </a:p>
          <a:p>
            <a:pPr marL="0" indent="0">
              <a:buClr>
                <a:srgbClr val="52B0DE"/>
              </a:buClr>
              <a:buSzPct val="155000"/>
              <a:buNone/>
            </a:pPr>
            <a:endParaRPr lang="en-US" altLang="en-US" sz="1800" b="1" dirty="0"/>
          </a:p>
          <a:p>
            <a:pPr marL="0" indent="0">
              <a:buClr>
                <a:srgbClr val="52B0DE"/>
              </a:buClr>
              <a:buSzPct val="155000"/>
              <a:buNone/>
            </a:pPr>
            <a:r>
              <a:rPr lang="en-US" altLang="en-US" dirty="0"/>
              <a:t>You will always be making a judgment and compromising between competition, value and traffic</a:t>
            </a:r>
          </a:p>
          <a:p>
            <a:pPr marL="0" indent="0">
              <a:buSzPct val="155000"/>
              <a:buNone/>
            </a:pPr>
            <a:endParaRPr lang="en-US" altLang="en-US" sz="2400" dirty="0"/>
          </a:p>
          <a:p>
            <a:pPr>
              <a:buSzPct val="155000"/>
            </a:pPr>
            <a:endParaRPr lang="en-US" altLang="en-US" sz="2400" dirty="0"/>
          </a:p>
        </p:txBody>
      </p:sp>
    </p:spTree>
    <p:extLst>
      <p:ext uri="{BB962C8B-B14F-4D97-AF65-F5344CB8AC3E}">
        <p14:creationId xmlns:p14="http://schemas.microsoft.com/office/powerpoint/2010/main" val="2635507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711D4-C621-0E48-A5CB-3277ED3102FA}"/>
              </a:ext>
            </a:extLst>
          </p:cNvPr>
          <p:cNvSpPr>
            <a:spLocks noGrp="1"/>
          </p:cNvSpPr>
          <p:nvPr>
            <p:ph type="title"/>
          </p:nvPr>
        </p:nvSpPr>
        <p:spPr/>
        <p:txBody>
          <a:bodyPr/>
          <a:lstStyle/>
          <a:p>
            <a:r>
              <a:rPr lang="en-US" dirty="0"/>
              <a:t>Use Your Words!</a:t>
            </a:r>
          </a:p>
        </p:txBody>
      </p:sp>
      <p:sp>
        <p:nvSpPr>
          <p:cNvPr id="16386" name="Content Placeholder 2"/>
          <p:cNvSpPr>
            <a:spLocks noGrp="1"/>
          </p:cNvSpPr>
          <p:nvPr>
            <p:ph idx="1"/>
          </p:nvPr>
        </p:nvSpPr>
        <p:spPr/>
        <p:txBody>
          <a:bodyPr>
            <a:normAutofit/>
          </a:bodyPr>
          <a:lstStyle/>
          <a:p>
            <a:pPr>
              <a:buClr>
                <a:srgbClr val="52B0DE"/>
              </a:buClr>
              <a:buSzPct val="155000"/>
            </a:pPr>
            <a:r>
              <a:rPr lang="en-US" altLang="en-US" dirty="0"/>
              <a:t>Page titles</a:t>
            </a:r>
          </a:p>
          <a:p>
            <a:pPr>
              <a:buClr>
                <a:srgbClr val="52B0DE"/>
              </a:buClr>
              <a:buSzPct val="155000"/>
            </a:pPr>
            <a:r>
              <a:rPr lang="en-US" altLang="en-US" dirty="0"/>
              <a:t>Headings</a:t>
            </a:r>
          </a:p>
          <a:p>
            <a:pPr>
              <a:buSzPct val="155000"/>
            </a:pPr>
            <a:r>
              <a:rPr lang="en-US" altLang="en-US" dirty="0">
                <a:solidFill>
                  <a:schemeClr val="tx2"/>
                </a:solidFill>
              </a:rPr>
              <a:t>Page descriptions two short sentences 160 characters</a:t>
            </a:r>
            <a:endParaRPr lang="en-US" altLang="en-US" dirty="0"/>
          </a:p>
          <a:p>
            <a:pPr>
              <a:buClr>
                <a:srgbClr val="52B0DE"/>
              </a:buClr>
              <a:buSzPct val="155000"/>
            </a:pPr>
            <a:r>
              <a:rPr lang="en-US" altLang="en-US" dirty="0"/>
              <a:t>Menu items and page names</a:t>
            </a:r>
          </a:p>
          <a:p>
            <a:pPr>
              <a:buClr>
                <a:srgbClr val="52B0DE"/>
              </a:buClr>
              <a:buSzPct val="155000"/>
            </a:pPr>
            <a:r>
              <a:rPr lang="en-US" altLang="en-US" dirty="0"/>
              <a:t>Search friendly page addresses (SEO friendly URLs)</a:t>
            </a:r>
          </a:p>
          <a:p>
            <a:pPr>
              <a:buClr>
                <a:srgbClr val="52B0DE"/>
              </a:buClr>
              <a:buSzPct val="155000"/>
            </a:pPr>
            <a:r>
              <a:rPr lang="en-US" altLang="en-US" dirty="0"/>
              <a:t>Domain name</a:t>
            </a:r>
          </a:p>
          <a:p>
            <a:pPr>
              <a:buClr>
                <a:srgbClr val="52B0DE"/>
              </a:buClr>
              <a:buSzPct val="155000"/>
            </a:pPr>
            <a:r>
              <a:rPr lang="en-US" altLang="en-US" dirty="0"/>
              <a:t>Links </a:t>
            </a:r>
          </a:p>
          <a:p>
            <a:pPr>
              <a:buClr>
                <a:srgbClr val="52B0DE"/>
              </a:buClr>
              <a:buSzPct val="155000"/>
            </a:pPr>
            <a:r>
              <a:rPr lang="en-US" altLang="en-US" dirty="0"/>
              <a:t>Image names and alt tags </a:t>
            </a:r>
          </a:p>
          <a:p>
            <a:pPr>
              <a:buClr>
                <a:srgbClr val="52B0DE"/>
              </a:buClr>
              <a:buSzPct val="155000"/>
            </a:pPr>
            <a:r>
              <a:rPr lang="en-US" altLang="en-US" dirty="0"/>
              <a:t>In all your great content…</a:t>
            </a:r>
          </a:p>
          <a:p>
            <a:pPr>
              <a:buClr>
                <a:srgbClr val="990099"/>
              </a:buClr>
              <a:buSzPct val="155000"/>
            </a:pPr>
            <a:endParaRPr lang="en-US" altLang="en-US" dirty="0"/>
          </a:p>
          <a:p>
            <a:pPr>
              <a:buClr>
                <a:srgbClr val="990099"/>
              </a:buClr>
              <a:buSzPct val="155000"/>
            </a:pPr>
            <a:endParaRPr lang="en-US" altLang="en-US" dirty="0"/>
          </a:p>
          <a:p>
            <a:pPr>
              <a:buClr>
                <a:srgbClr val="990099"/>
              </a:buClr>
              <a:buSzPct val="155000"/>
            </a:pPr>
            <a:endParaRPr lang="en-US" altLang="en-US" dirty="0"/>
          </a:p>
          <a:p>
            <a:pPr marL="0" indent="0">
              <a:buSzPct val="155000"/>
              <a:buNone/>
            </a:pPr>
            <a:endParaRPr lang="en-US" altLang="en-US" sz="2400" dirty="0"/>
          </a:p>
          <a:p>
            <a:pPr>
              <a:buSzPct val="155000"/>
            </a:pPr>
            <a:endParaRPr lang="en-US" altLang="en-US" sz="2400" dirty="0"/>
          </a:p>
        </p:txBody>
      </p:sp>
    </p:spTree>
    <p:extLst>
      <p:ext uri="{BB962C8B-B14F-4D97-AF65-F5344CB8AC3E}">
        <p14:creationId xmlns:p14="http://schemas.microsoft.com/office/powerpoint/2010/main" val="2510426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43538-ADCA-3F41-B3E3-9AC50B9CDB06}"/>
              </a:ext>
            </a:extLst>
          </p:cNvPr>
          <p:cNvSpPr>
            <a:spLocks noGrp="1"/>
          </p:cNvSpPr>
          <p:nvPr>
            <p:ph type="title"/>
          </p:nvPr>
        </p:nvSpPr>
        <p:spPr/>
        <p:txBody>
          <a:bodyPr/>
          <a:lstStyle/>
          <a:p>
            <a:r>
              <a:rPr lang="en-US" dirty="0"/>
              <a:t>Titles </a:t>
            </a:r>
            <a:r>
              <a:rPr lang="en-US" dirty="0" err="1"/>
              <a:t>etc</a:t>
            </a:r>
            <a:r>
              <a:rPr lang="en-US" dirty="0"/>
              <a:t>  – No magic bullet but…</a:t>
            </a:r>
          </a:p>
        </p:txBody>
      </p:sp>
      <p:sp>
        <p:nvSpPr>
          <p:cNvPr id="3" name="Content Placeholder 2">
            <a:extLst>
              <a:ext uri="{FF2B5EF4-FFF2-40B4-BE49-F238E27FC236}">
                <a16:creationId xmlns:a16="http://schemas.microsoft.com/office/drawing/2014/main" id="{F1401CFA-CB7C-2F45-92E8-CFED0D6BCB5D}"/>
              </a:ext>
            </a:extLst>
          </p:cNvPr>
          <p:cNvSpPr>
            <a:spLocks noGrp="1"/>
          </p:cNvSpPr>
          <p:nvPr>
            <p:ph idx="1"/>
          </p:nvPr>
        </p:nvSpPr>
        <p:spPr/>
        <p:txBody>
          <a:bodyPr/>
          <a:lstStyle/>
          <a:p>
            <a:pPr>
              <a:buClr>
                <a:srgbClr val="15ABEC"/>
              </a:buClr>
              <a:buSzPct val="155000"/>
            </a:pPr>
            <a:r>
              <a:rPr lang="en-US" altLang="en-US" dirty="0">
                <a:solidFill>
                  <a:schemeClr val="tx2"/>
                </a:solidFill>
              </a:rPr>
              <a:t>Page titles 50-60 characters – (120 on home page)</a:t>
            </a:r>
          </a:p>
          <a:p>
            <a:pPr>
              <a:buClr>
                <a:srgbClr val="15ABEC"/>
              </a:buClr>
              <a:buSzPct val="155000"/>
            </a:pPr>
            <a:r>
              <a:rPr lang="en-US" altLang="en-US" dirty="0">
                <a:solidFill>
                  <a:schemeClr val="tx2"/>
                </a:solidFill>
              </a:rPr>
              <a:t>Used as heading on Google results</a:t>
            </a:r>
          </a:p>
          <a:p>
            <a:pPr>
              <a:buClr>
                <a:srgbClr val="15ABEC"/>
              </a:buClr>
              <a:buSzPct val="155000"/>
            </a:pPr>
            <a:r>
              <a:rPr lang="en-US" altLang="en-US" dirty="0">
                <a:solidFill>
                  <a:schemeClr val="tx2"/>
                </a:solidFill>
              </a:rPr>
              <a:t>“Home”, “Welcome” = waste of space</a:t>
            </a:r>
          </a:p>
          <a:p>
            <a:pPr>
              <a:buClr>
                <a:srgbClr val="15ABEC"/>
              </a:buClr>
              <a:buSzPct val="155000"/>
            </a:pPr>
            <a:r>
              <a:rPr lang="en-US" altLang="en-US" dirty="0">
                <a:solidFill>
                  <a:schemeClr val="tx2"/>
                </a:solidFill>
              </a:rPr>
              <a:t>“Your brand” probably = waste of space</a:t>
            </a:r>
          </a:p>
          <a:p>
            <a:pPr>
              <a:buClr>
                <a:srgbClr val="15ABEC"/>
              </a:buClr>
              <a:buSzPct val="155000"/>
            </a:pPr>
            <a:r>
              <a:rPr lang="en-US" altLang="en-US" dirty="0" err="1">
                <a:solidFill>
                  <a:schemeClr val="tx2"/>
                </a:solidFill>
              </a:rPr>
              <a:t>www.semrush.com</a:t>
            </a:r>
            <a:r>
              <a:rPr lang="en-US" altLang="en-US" dirty="0">
                <a:solidFill>
                  <a:schemeClr val="tx2"/>
                </a:solidFill>
              </a:rPr>
              <a:t>/blog/on-page-</a:t>
            </a:r>
            <a:r>
              <a:rPr lang="en-US" altLang="en-US" dirty="0" err="1">
                <a:solidFill>
                  <a:schemeClr val="tx2"/>
                </a:solidFill>
              </a:rPr>
              <a:t>seo</a:t>
            </a:r>
            <a:r>
              <a:rPr lang="en-US" altLang="en-US" dirty="0">
                <a:solidFill>
                  <a:schemeClr val="tx2"/>
                </a:solidFill>
              </a:rPr>
              <a:t>-basics-page-titles</a:t>
            </a:r>
          </a:p>
          <a:p>
            <a:pPr>
              <a:buClr>
                <a:srgbClr val="15ABEC"/>
              </a:buClr>
              <a:buSzPct val="155000"/>
            </a:pPr>
            <a:endParaRPr lang="en-US" altLang="en-US" dirty="0">
              <a:solidFill>
                <a:schemeClr val="tx2"/>
              </a:solidFill>
            </a:endParaRPr>
          </a:p>
        </p:txBody>
      </p:sp>
    </p:spTree>
    <p:extLst>
      <p:ext uri="{BB962C8B-B14F-4D97-AF65-F5344CB8AC3E}">
        <p14:creationId xmlns:p14="http://schemas.microsoft.com/office/powerpoint/2010/main" val="2803469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6D537-8F94-9F46-85A5-474E67170CD3}"/>
              </a:ext>
            </a:extLst>
          </p:cNvPr>
          <p:cNvSpPr>
            <a:spLocks noGrp="1"/>
          </p:cNvSpPr>
          <p:nvPr>
            <p:ph type="title"/>
          </p:nvPr>
        </p:nvSpPr>
        <p:spPr/>
        <p:txBody>
          <a:bodyPr/>
          <a:lstStyle/>
          <a:p>
            <a:r>
              <a:rPr lang="en-US" dirty="0"/>
              <a:t>Google Maps – Local Search </a:t>
            </a:r>
          </a:p>
        </p:txBody>
      </p:sp>
      <p:sp>
        <p:nvSpPr>
          <p:cNvPr id="16386" name="Content Placeholder 2"/>
          <p:cNvSpPr>
            <a:spLocks noGrp="1"/>
          </p:cNvSpPr>
          <p:nvPr>
            <p:ph idx="1"/>
          </p:nvPr>
        </p:nvSpPr>
        <p:spPr/>
        <p:txBody>
          <a:bodyPr>
            <a:normAutofit/>
          </a:bodyPr>
          <a:lstStyle/>
          <a:p>
            <a:pPr>
              <a:buClr>
                <a:srgbClr val="990099"/>
              </a:buClr>
              <a:buSzPct val="155000"/>
            </a:pPr>
            <a:r>
              <a:rPr lang="en-US" altLang="en-US" dirty="0"/>
              <a:t>Find your Google map and claim it.</a:t>
            </a:r>
          </a:p>
          <a:p>
            <a:pPr>
              <a:buClr>
                <a:srgbClr val="990099"/>
              </a:buClr>
              <a:buSzPct val="155000"/>
            </a:pPr>
            <a:r>
              <a:rPr lang="en-US" altLang="en-US" dirty="0"/>
              <a:t>Or make a map (only if you can’t find one)</a:t>
            </a:r>
            <a:br>
              <a:rPr lang="en-US" altLang="en-US" dirty="0"/>
            </a:br>
            <a:r>
              <a:rPr lang="en-US" altLang="en-US" dirty="0">
                <a:hlinkClick r:id="rId3"/>
              </a:rPr>
              <a:t>www.google.com.au/business/</a:t>
            </a:r>
            <a:endParaRPr lang="en-US" altLang="en-US" dirty="0"/>
          </a:p>
          <a:p>
            <a:pPr>
              <a:buClr>
                <a:srgbClr val="990099"/>
              </a:buClr>
              <a:buSzPct val="155000"/>
            </a:pPr>
            <a:r>
              <a:rPr lang="en-US" altLang="en-US" dirty="0"/>
              <a:t>Reviews from happy customers!</a:t>
            </a:r>
            <a:endParaRPr lang="en-US" altLang="en-US" sz="2400" dirty="0"/>
          </a:p>
        </p:txBody>
      </p:sp>
    </p:spTree>
    <p:extLst>
      <p:ext uri="{BB962C8B-B14F-4D97-AF65-F5344CB8AC3E}">
        <p14:creationId xmlns:p14="http://schemas.microsoft.com/office/powerpoint/2010/main" val="1007634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0E3CB-EA05-C74E-9099-E258C7ADF5AA}"/>
              </a:ext>
            </a:extLst>
          </p:cNvPr>
          <p:cNvSpPr>
            <a:spLocks noGrp="1"/>
          </p:cNvSpPr>
          <p:nvPr>
            <p:ph type="title"/>
          </p:nvPr>
        </p:nvSpPr>
        <p:spPr/>
        <p:txBody>
          <a:bodyPr/>
          <a:lstStyle/>
          <a:p>
            <a:r>
              <a:rPr lang="en-US" dirty="0"/>
              <a:t>Website Speed</a:t>
            </a:r>
          </a:p>
        </p:txBody>
      </p:sp>
      <p:sp>
        <p:nvSpPr>
          <p:cNvPr id="3" name="Content Placeholder 2">
            <a:extLst>
              <a:ext uri="{FF2B5EF4-FFF2-40B4-BE49-F238E27FC236}">
                <a16:creationId xmlns:a16="http://schemas.microsoft.com/office/drawing/2014/main" id="{FD0A86AA-848F-294C-BACA-E8746ECE2BF0}"/>
              </a:ext>
            </a:extLst>
          </p:cNvPr>
          <p:cNvSpPr>
            <a:spLocks noGrp="1"/>
          </p:cNvSpPr>
          <p:nvPr>
            <p:ph idx="1"/>
          </p:nvPr>
        </p:nvSpPr>
        <p:spPr/>
        <p:txBody>
          <a:bodyPr/>
          <a:lstStyle/>
          <a:p>
            <a:r>
              <a:rPr lang="en-US" dirty="0">
                <a:hlinkClick r:id="rId2"/>
              </a:rPr>
              <a:t>https://developers.google.com/speed/pagespeed/insights/</a:t>
            </a:r>
            <a:endParaRPr lang="en-US" dirty="0"/>
          </a:p>
          <a:p>
            <a:r>
              <a:rPr lang="en-US" dirty="0"/>
              <a:t>https://</a:t>
            </a:r>
            <a:r>
              <a:rPr lang="en-US" dirty="0" err="1"/>
              <a:t>gtmetrix.com</a:t>
            </a:r>
            <a:endParaRPr lang="en-US" dirty="0"/>
          </a:p>
          <a:p>
            <a:r>
              <a:rPr lang="en-AU" dirty="0"/>
              <a:t>First </a:t>
            </a:r>
            <a:r>
              <a:rPr lang="en-AU" dirty="0" err="1"/>
              <a:t>Contentful</a:t>
            </a:r>
            <a:r>
              <a:rPr lang="en-AU" dirty="0"/>
              <a:t> Paint – Can I see it?</a:t>
            </a:r>
          </a:p>
          <a:p>
            <a:r>
              <a:rPr lang="en-AU" dirty="0"/>
              <a:t>Time To Interactive – Can I use it?</a:t>
            </a:r>
          </a:p>
          <a:p>
            <a:r>
              <a:rPr lang="en-US" dirty="0"/>
              <a:t>Cumulative Layout Shift – Has it stopped “wiggling”?</a:t>
            </a:r>
          </a:p>
          <a:p>
            <a:endParaRPr lang="en-US" dirty="0"/>
          </a:p>
        </p:txBody>
      </p:sp>
    </p:spTree>
    <p:extLst>
      <p:ext uri="{BB962C8B-B14F-4D97-AF65-F5344CB8AC3E}">
        <p14:creationId xmlns:p14="http://schemas.microsoft.com/office/powerpoint/2010/main" val="968317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10;&#10;Description automatically generated">
            <a:extLst>
              <a:ext uri="{FF2B5EF4-FFF2-40B4-BE49-F238E27FC236}">
                <a16:creationId xmlns:a16="http://schemas.microsoft.com/office/drawing/2014/main" id="{C2687B6D-CAD0-AA46-AB69-DE4A5618ADF3}"/>
              </a:ext>
            </a:extLst>
          </p:cNvPr>
          <p:cNvPicPr>
            <a:picLocks noGrp="1" noChangeAspect="1"/>
          </p:cNvPicPr>
          <p:nvPr>
            <p:ph idx="1"/>
          </p:nvPr>
        </p:nvPicPr>
        <p:blipFill>
          <a:blip r:embed="rId2"/>
          <a:stretch>
            <a:fillRect/>
          </a:stretch>
        </p:blipFill>
        <p:spPr>
          <a:xfrm>
            <a:off x="1525886" y="163916"/>
            <a:ext cx="6538614" cy="6530168"/>
          </a:xfrm>
        </p:spPr>
      </p:pic>
    </p:spTree>
    <p:extLst>
      <p:ext uri="{BB962C8B-B14F-4D97-AF65-F5344CB8AC3E}">
        <p14:creationId xmlns:p14="http://schemas.microsoft.com/office/powerpoint/2010/main" val="424247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Text&#10;&#10;Description automatically generated with low confidence">
            <a:extLst>
              <a:ext uri="{FF2B5EF4-FFF2-40B4-BE49-F238E27FC236}">
                <a16:creationId xmlns:a16="http://schemas.microsoft.com/office/drawing/2014/main" id="{2C595369-7242-5544-82AF-53879A4C7C14}"/>
              </a:ext>
            </a:extLst>
          </p:cNvPr>
          <p:cNvPicPr>
            <a:picLocks noChangeAspect="1"/>
          </p:cNvPicPr>
          <p:nvPr/>
        </p:nvPicPr>
        <p:blipFill>
          <a:blip r:embed="rId2"/>
          <a:stretch>
            <a:fillRect/>
          </a:stretch>
        </p:blipFill>
        <p:spPr>
          <a:xfrm>
            <a:off x="5137478" y="217134"/>
            <a:ext cx="3826042" cy="2048710"/>
          </a:xfrm>
          <a:prstGeom prst="rect">
            <a:avLst/>
          </a:prstGeom>
        </p:spPr>
      </p:pic>
      <p:pic>
        <p:nvPicPr>
          <p:cNvPr id="13" name="Content Placeholder 12" descr="Graphical user interface, text, application, chat or text message&#10;&#10;Description automatically generated">
            <a:extLst>
              <a:ext uri="{FF2B5EF4-FFF2-40B4-BE49-F238E27FC236}">
                <a16:creationId xmlns:a16="http://schemas.microsoft.com/office/drawing/2014/main" id="{43D105F9-04A0-E149-B109-D91C08DB38E4}"/>
              </a:ext>
            </a:extLst>
          </p:cNvPr>
          <p:cNvPicPr>
            <a:picLocks noGrp="1" noChangeAspect="1"/>
          </p:cNvPicPr>
          <p:nvPr>
            <p:ph idx="1"/>
          </p:nvPr>
        </p:nvPicPr>
        <p:blipFill>
          <a:blip r:embed="rId3"/>
          <a:stretch>
            <a:fillRect/>
          </a:stretch>
        </p:blipFill>
        <p:spPr>
          <a:xfrm>
            <a:off x="845744" y="1690689"/>
            <a:ext cx="6722120" cy="4289006"/>
          </a:xfrm>
        </p:spPr>
      </p:pic>
      <p:sp>
        <p:nvSpPr>
          <p:cNvPr id="2" name="Title 1">
            <a:extLst>
              <a:ext uri="{FF2B5EF4-FFF2-40B4-BE49-F238E27FC236}">
                <a16:creationId xmlns:a16="http://schemas.microsoft.com/office/drawing/2014/main" id="{68B4DDB6-60D2-F94F-A1A6-6D8F4032082F}"/>
              </a:ext>
            </a:extLst>
          </p:cNvPr>
          <p:cNvSpPr>
            <a:spLocks noGrp="1"/>
          </p:cNvSpPr>
          <p:nvPr>
            <p:ph type="title"/>
          </p:nvPr>
        </p:nvSpPr>
        <p:spPr/>
        <p:txBody>
          <a:bodyPr/>
          <a:lstStyle/>
          <a:p>
            <a:r>
              <a:rPr lang="en-US" dirty="0"/>
              <a:t>Google 2009</a:t>
            </a:r>
          </a:p>
        </p:txBody>
      </p:sp>
    </p:spTree>
    <p:extLst>
      <p:ext uri="{BB962C8B-B14F-4D97-AF65-F5344CB8AC3E}">
        <p14:creationId xmlns:p14="http://schemas.microsoft.com/office/powerpoint/2010/main" val="403921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4DDB6-60D2-F94F-A1A6-6D8F4032082F}"/>
              </a:ext>
            </a:extLst>
          </p:cNvPr>
          <p:cNvSpPr>
            <a:spLocks noGrp="1"/>
          </p:cNvSpPr>
          <p:nvPr>
            <p:ph type="title"/>
          </p:nvPr>
        </p:nvSpPr>
        <p:spPr/>
        <p:txBody>
          <a:bodyPr/>
          <a:lstStyle/>
          <a:p>
            <a:r>
              <a:rPr lang="en-US" dirty="0"/>
              <a:t>Google 2021</a:t>
            </a:r>
          </a:p>
        </p:txBody>
      </p:sp>
      <p:pic>
        <p:nvPicPr>
          <p:cNvPr id="6" name="Content Placeholder 5" descr="Graphical user interface, text, application, email&#10;&#10;Description automatically generated">
            <a:extLst>
              <a:ext uri="{FF2B5EF4-FFF2-40B4-BE49-F238E27FC236}">
                <a16:creationId xmlns:a16="http://schemas.microsoft.com/office/drawing/2014/main" id="{F70EAF48-3642-1D4D-B863-936E2C1C1618}"/>
              </a:ext>
            </a:extLst>
          </p:cNvPr>
          <p:cNvPicPr>
            <a:picLocks noGrp="1" noChangeAspect="1"/>
          </p:cNvPicPr>
          <p:nvPr>
            <p:ph idx="1"/>
          </p:nvPr>
        </p:nvPicPr>
        <p:blipFill>
          <a:blip r:embed="rId2"/>
          <a:stretch>
            <a:fillRect/>
          </a:stretch>
        </p:blipFill>
        <p:spPr>
          <a:xfrm>
            <a:off x="538283" y="2992186"/>
            <a:ext cx="8265825" cy="2465246"/>
          </a:xfrm>
        </p:spPr>
      </p:pic>
      <p:pic>
        <p:nvPicPr>
          <p:cNvPr id="10" name="Picture 9" descr="A picture containing application&#10;&#10;Description automatically generated">
            <a:extLst>
              <a:ext uri="{FF2B5EF4-FFF2-40B4-BE49-F238E27FC236}">
                <a16:creationId xmlns:a16="http://schemas.microsoft.com/office/drawing/2014/main" id="{C7868F53-A937-B44D-9D18-8F7C698A09DD}"/>
              </a:ext>
            </a:extLst>
          </p:cNvPr>
          <p:cNvPicPr>
            <a:picLocks noChangeAspect="1"/>
          </p:cNvPicPr>
          <p:nvPr/>
        </p:nvPicPr>
        <p:blipFill>
          <a:blip r:embed="rId3"/>
          <a:stretch>
            <a:fillRect/>
          </a:stretch>
        </p:blipFill>
        <p:spPr>
          <a:xfrm>
            <a:off x="4379494" y="8538"/>
            <a:ext cx="4764505" cy="1752978"/>
          </a:xfrm>
          <a:prstGeom prst="rect">
            <a:avLst/>
          </a:prstGeom>
        </p:spPr>
      </p:pic>
    </p:spTree>
    <p:extLst>
      <p:ext uri="{BB962C8B-B14F-4D97-AF65-F5344CB8AC3E}">
        <p14:creationId xmlns:p14="http://schemas.microsoft.com/office/powerpoint/2010/main" val="1002144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DC38B-56FF-9340-AE16-2507069570E2}"/>
              </a:ext>
            </a:extLst>
          </p:cNvPr>
          <p:cNvSpPr>
            <a:spLocks noGrp="1"/>
          </p:cNvSpPr>
          <p:nvPr>
            <p:ph type="title"/>
          </p:nvPr>
        </p:nvSpPr>
        <p:spPr/>
        <p:txBody>
          <a:bodyPr/>
          <a:lstStyle/>
          <a:p>
            <a:r>
              <a:rPr lang="en-US" dirty="0"/>
              <a:t>Give Google Content not “Cons” </a:t>
            </a:r>
          </a:p>
        </p:txBody>
      </p:sp>
      <p:sp>
        <p:nvSpPr>
          <p:cNvPr id="3" name="Content Placeholder 2">
            <a:extLst>
              <a:ext uri="{FF2B5EF4-FFF2-40B4-BE49-F238E27FC236}">
                <a16:creationId xmlns:a16="http://schemas.microsoft.com/office/drawing/2014/main" id="{B002BFC8-612E-7B4A-BA91-4E586720F3F7}"/>
              </a:ext>
            </a:extLst>
          </p:cNvPr>
          <p:cNvSpPr>
            <a:spLocks noGrp="1"/>
          </p:cNvSpPr>
          <p:nvPr>
            <p:ph idx="1"/>
          </p:nvPr>
        </p:nvSpPr>
        <p:spPr/>
        <p:txBody>
          <a:bodyPr/>
          <a:lstStyle/>
          <a:p>
            <a:r>
              <a:rPr lang="en-US" dirty="0"/>
              <a:t>There really aren’t any “SEO tricks” any more</a:t>
            </a:r>
          </a:p>
          <a:p>
            <a:r>
              <a:rPr lang="en-US" dirty="0"/>
              <a:t>Google❤️ </a:t>
            </a:r>
            <a:r>
              <a:rPr lang="en-US" b="1" dirty="0"/>
              <a:t>content</a:t>
            </a:r>
          </a:p>
          <a:p>
            <a:r>
              <a:rPr lang="en-US" dirty="0"/>
              <a:t>Google❤️ happy searchers</a:t>
            </a:r>
          </a:p>
          <a:p>
            <a:r>
              <a:rPr lang="en-US" dirty="0"/>
              <a:t>Message is the same </a:t>
            </a:r>
            <a:r>
              <a:rPr lang="en-US" b="1" dirty="0"/>
              <a:t>only the Robot has changed</a:t>
            </a:r>
            <a:r>
              <a:rPr lang="en-US" dirty="0"/>
              <a:t>! </a:t>
            </a:r>
          </a:p>
        </p:txBody>
      </p:sp>
    </p:spTree>
    <p:extLst>
      <p:ext uri="{BB962C8B-B14F-4D97-AF65-F5344CB8AC3E}">
        <p14:creationId xmlns:p14="http://schemas.microsoft.com/office/powerpoint/2010/main" val="389589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B583C0-8FD1-0740-8CA5-995BDD706B40}"/>
              </a:ext>
            </a:extLst>
          </p:cNvPr>
          <p:cNvSpPr>
            <a:spLocks noGrp="1"/>
          </p:cNvSpPr>
          <p:nvPr>
            <p:ph type="title"/>
          </p:nvPr>
        </p:nvSpPr>
        <p:spPr/>
        <p:txBody>
          <a:bodyPr/>
          <a:lstStyle/>
          <a:p>
            <a:r>
              <a:rPr lang="en-US" dirty="0"/>
              <a:t>How do Search Engines work?</a:t>
            </a:r>
          </a:p>
        </p:txBody>
      </p:sp>
      <p:sp>
        <p:nvSpPr>
          <p:cNvPr id="16386" name="Content Placeholder 2"/>
          <p:cNvSpPr>
            <a:spLocks noGrp="1"/>
          </p:cNvSpPr>
          <p:nvPr>
            <p:ph idx="1"/>
          </p:nvPr>
        </p:nvSpPr>
        <p:spPr/>
        <p:txBody>
          <a:bodyPr/>
          <a:lstStyle/>
          <a:p>
            <a:pPr>
              <a:buClr>
                <a:srgbClr val="990099"/>
              </a:buClr>
              <a:buSzPct val="155000"/>
            </a:pPr>
            <a:endParaRPr lang="en-US" altLang="en-US" dirty="0"/>
          </a:p>
          <a:p>
            <a:pPr lvl="1">
              <a:buClr>
                <a:srgbClr val="990099"/>
              </a:buClr>
              <a:buSzPct val="155000"/>
            </a:pPr>
            <a:endParaRPr lang="en-US" altLang="en-US" dirty="0"/>
          </a:p>
          <a:p>
            <a:pPr>
              <a:buSzPct val="155000"/>
            </a:pPr>
            <a:endParaRPr lang="en-US" altLang="en-US" dirty="0"/>
          </a:p>
          <a:p>
            <a:pPr>
              <a:buSzPct val="155000"/>
            </a:pPr>
            <a:endParaRPr lang="en-US" altLang="en-US" dirty="0"/>
          </a:p>
          <a:p>
            <a:pPr>
              <a:buSzPct val="155000"/>
            </a:pPr>
            <a:endParaRPr lang="en-US" altLang="en-US" dirty="0"/>
          </a:p>
        </p:txBody>
      </p:sp>
      <p:grpSp>
        <p:nvGrpSpPr>
          <p:cNvPr id="6" name="Group 2"/>
          <p:cNvGrpSpPr>
            <a:grpSpLocks/>
          </p:cNvGrpSpPr>
          <p:nvPr/>
        </p:nvGrpSpPr>
        <p:grpSpPr bwMode="auto">
          <a:xfrm>
            <a:off x="387759" y="1722922"/>
            <a:ext cx="8139222" cy="4816237"/>
            <a:chOff x="179512" y="1484784"/>
            <a:chExt cx="8784976" cy="5335714"/>
          </a:xfrm>
        </p:grpSpPr>
        <p:pic>
          <p:nvPicPr>
            <p:cNvPr id="15" name="Picture 2" descr="C:\Program Files\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7008" y="5374272"/>
              <a:ext cx="1837480" cy="139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Flowchart: Process 3"/>
            <p:cNvSpPr/>
            <p:nvPr/>
          </p:nvSpPr>
          <p:spPr>
            <a:xfrm>
              <a:off x="179512" y="1556219"/>
              <a:ext cx="2160526" cy="1749367"/>
            </a:xfrm>
            <a:prstGeom prst="flowChartProcess">
              <a:avLst/>
            </a:prstGeom>
            <a:solidFill>
              <a:schemeClr val="bg1"/>
            </a:solidFill>
            <a:ln>
              <a:solidFill>
                <a:srgbClr val="7819B3"/>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1200" dirty="0">
                  <a:solidFill>
                    <a:schemeClr val="accent1">
                      <a:lumMod val="50000"/>
                    </a:schemeClr>
                  </a:solidFill>
                </a:rPr>
                <a:t>Website</a:t>
              </a:r>
            </a:p>
          </p:txBody>
        </p:sp>
        <p:sp>
          <p:nvSpPr>
            <p:cNvPr id="8" name="Flowchart: Process 4"/>
            <p:cNvSpPr/>
            <p:nvPr/>
          </p:nvSpPr>
          <p:spPr>
            <a:xfrm>
              <a:off x="395406" y="1845134"/>
              <a:ext cx="2160526" cy="1747780"/>
            </a:xfrm>
            <a:prstGeom prst="flowChartProcess">
              <a:avLst/>
            </a:prstGeom>
            <a:solidFill>
              <a:schemeClr val="bg1"/>
            </a:solidFill>
            <a:ln>
              <a:solidFill>
                <a:srgbClr val="7819B3"/>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1200" dirty="0">
                  <a:solidFill>
                    <a:schemeClr val="accent1">
                      <a:lumMod val="50000"/>
                    </a:schemeClr>
                  </a:solidFill>
                </a:rPr>
                <a:t>Website</a:t>
              </a:r>
            </a:p>
          </p:txBody>
        </p:sp>
        <p:sp>
          <p:nvSpPr>
            <p:cNvPr id="9" name="Flowchart: Process 5"/>
            <p:cNvSpPr/>
            <p:nvPr/>
          </p:nvSpPr>
          <p:spPr>
            <a:xfrm>
              <a:off x="611300" y="2132463"/>
              <a:ext cx="2160526" cy="1749367"/>
            </a:xfrm>
            <a:prstGeom prst="flowChartProcess">
              <a:avLst/>
            </a:prstGeom>
            <a:solidFill>
              <a:schemeClr val="bg1"/>
            </a:solidFill>
            <a:ln>
              <a:solidFill>
                <a:srgbClr val="7819B3"/>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1200" dirty="0">
                  <a:solidFill>
                    <a:schemeClr val="accent1">
                      <a:lumMod val="50000"/>
                    </a:schemeClr>
                  </a:solidFill>
                </a:rPr>
                <a:t>Website</a:t>
              </a:r>
            </a:p>
          </p:txBody>
        </p:sp>
        <p:sp>
          <p:nvSpPr>
            <p:cNvPr id="10" name="Flowchart: Process 6"/>
            <p:cNvSpPr/>
            <p:nvPr/>
          </p:nvSpPr>
          <p:spPr>
            <a:xfrm>
              <a:off x="827194" y="2421378"/>
              <a:ext cx="2160526" cy="1747779"/>
            </a:xfrm>
            <a:prstGeom prst="flowChartProcess">
              <a:avLst/>
            </a:prstGeom>
            <a:solidFill>
              <a:schemeClr val="bg1"/>
            </a:solidFill>
            <a:ln>
              <a:solidFill>
                <a:srgbClr val="7819B3"/>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1200" dirty="0">
                  <a:solidFill>
                    <a:schemeClr val="accent1">
                      <a:lumMod val="50000"/>
                    </a:schemeClr>
                  </a:solidFill>
                </a:rPr>
                <a:t>Website</a:t>
              </a:r>
            </a:p>
          </p:txBody>
        </p:sp>
        <p:grpSp>
          <p:nvGrpSpPr>
            <p:cNvPr id="11" name="Group 27"/>
            <p:cNvGrpSpPr>
              <a:grpSpLocks/>
            </p:cNvGrpSpPr>
            <p:nvPr/>
          </p:nvGrpSpPr>
          <p:grpSpPr bwMode="auto">
            <a:xfrm>
              <a:off x="1043608" y="2688825"/>
              <a:ext cx="2160240" cy="1748287"/>
              <a:chOff x="1187624" y="2832841"/>
              <a:chExt cx="2160240" cy="1748287"/>
            </a:xfrm>
          </p:grpSpPr>
          <p:sp>
            <p:nvSpPr>
              <p:cNvPr id="48" name="Flowchart: Process 44"/>
              <p:cNvSpPr/>
              <p:nvPr/>
            </p:nvSpPr>
            <p:spPr>
              <a:xfrm>
                <a:off x="1187104" y="2832085"/>
                <a:ext cx="2160526" cy="1749367"/>
              </a:xfrm>
              <a:prstGeom prst="flowChartProcess">
                <a:avLst/>
              </a:prstGeom>
              <a:solidFill>
                <a:schemeClr val="bg1"/>
              </a:solidFill>
              <a:ln>
                <a:solidFill>
                  <a:srgbClr val="7819B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dirty="0"/>
              </a:p>
            </p:txBody>
          </p:sp>
          <p:sp>
            <p:nvSpPr>
              <p:cNvPr id="49" name="Flowchart: Process 45"/>
              <p:cNvSpPr/>
              <p:nvPr/>
            </p:nvSpPr>
            <p:spPr>
              <a:xfrm>
                <a:off x="2123703" y="3860751"/>
                <a:ext cx="1079470" cy="512745"/>
              </a:xfrm>
              <a:prstGeom prst="flowChartProcess">
                <a:avLst/>
              </a:prstGeom>
              <a:solidFill>
                <a:schemeClr val="accent1">
                  <a:lumMod val="40000"/>
                  <a:lumOff val="60000"/>
                </a:schemeClr>
              </a:solidFill>
              <a:ln>
                <a:solidFill>
                  <a:srgbClr val="7819B3"/>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fontAlgn="auto">
                  <a:spcBef>
                    <a:spcPts val="0"/>
                  </a:spcBef>
                  <a:spcAft>
                    <a:spcPts val="0"/>
                  </a:spcAft>
                  <a:defRPr/>
                </a:pPr>
                <a:r>
                  <a:rPr lang="en-US" sz="1200" dirty="0">
                    <a:solidFill>
                      <a:srgbClr val="7819B3"/>
                    </a:solidFill>
                  </a:rPr>
                  <a:t>Links</a:t>
                </a:r>
              </a:p>
            </p:txBody>
          </p:sp>
          <p:sp>
            <p:nvSpPr>
              <p:cNvPr id="50" name="Flowchart: Process 46"/>
              <p:cNvSpPr/>
              <p:nvPr/>
            </p:nvSpPr>
            <p:spPr>
              <a:xfrm>
                <a:off x="1834786" y="3573422"/>
                <a:ext cx="1081056" cy="512746"/>
              </a:xfrm>
              <a:prstGeom prst="flowChartProcess">
                <a:avLst/>
              </a:prstGeom>
              <a:solidFill>
                <a:schemeClr val="accent1">
                  <a:lumMod val="60000"/>
                  <a:lumOff val="40000"/>
                </a:schemeClr>
              </a:solidFill>
              <a:ln>
                <a:solidFill>
                  <a:srgbClr val="7819B3"/>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fontAlgn="auto">
                  <a:spcBef>
                    <a:spcPts val="0"/>
                  </a:spcBef>
                  <a:spcAft>
                    <a:spcPts val="0"/>
                  </a:spcAft>
                  <a:defRPr/>
                </a:pPr>
                <a:r>
                  <a:rPr lang="en-US" sz="1200" dirty="0">
                    <a:solidFill>
                      <a:srgbClr val="7819B3"/>
                    </a:solidFill>
                  </a:rPr>
                  <a:t>Meta tags</a:t>
                </a:r>
              </a:p>
            </p:txBody>
          </p:sp>
          <p:sp>
            <p:nvSpPr>
              <p:cNvPr id="51" name="Flowchart: Process 47"/>
              <p:cNvSpPr/>
              <p:nvPr/>
            </p:nvSpPr>
            <p:spPr>
              <a:xfrm>
                <a:off x="1547456" y="3276570"/>
                <a:ext cx="1079470" cy="512745"/>
              </a:xfrm>
              <a:prstGeom prst="flowChartProcess">
                <a:avLst/>
              </a:prstGeom>
              <a:solidFill>
                <a:schemeClr val="accent1">
                  <a:lumMod val="75000"/>
                </a:schemeClr>
              </a:solidFill>
              <a:ln>
                <a:solidFill>
                  <a:srgbClr val="7819B3"/>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fontAlgn="auto">
                  <a:spcBef>
                    <a:spcPts val="0"/>
                  </a:spcBef>
                  <a:spcAft>
                    <a:spcPts val="0"/>
                  </a:spcAft>
                  <a:defRPr/>
                </a:pPr>
                <a:r>
                  <a:rPr lang="en-US" sz="1200" dirty="0">
                    <a:solidFill>
                      <a:srgbClr val="7819B3"/>
                    </a:solidFill>
                  </a:rPr>
                  <a:t>Titles</a:t>
                </a:r>
              </a:p>
            </p:txBody>
          </p:sp>
          <p:sp>
            <p:nvSpPr>
              <p:cNvPr id="52" name="Flowchart: Process 8"/>
              <p:cNvSpPr/>
              <p:nvPr/>
            </p:nvSpPr>
            <p:spPr>
              <a:xfrm>
                <a:off x="1331562" y="2955906"/>
                <a:ext cx="1079470" cy="512745"/>
              </a:xfrm>
              <a:prstGeom prst="flowChartProcess">
                <a:avLst/>
              </a:prstGeom>
              <a:solidFill>
                <a:schemeClr val="accent1">
                  <a:lumMod val="50000"/>
                </a:schemeClr>
              </a:solidFill>
              <a:ln>
                <a:solidFill>
                  <a:srgbClr val="7819B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t>Content</a:t>
                </a:r>
              </a:p>
            </p:txBody>
          </p:sp>
        </p:grpSp>
        <p:sp>
          <p:nvSpPr>
            <p:cNvPr id="12" name="Rectangle 11"/>
            <p:cNvSpPr/>
            <p:nvPr/>
          </p:nvSpPr>
          <p:spPr>
            <a:xfrm>
              <a:off x="2459232" y="2748392"/>
              <a:ext cx="818861" cy="306876"/>
            </a:xfrm>
            <a:prstGeom prst="rect">
              <a:avLst/>
            </a:prstGeom>
          </p:spPr>
          <p:txBody>
            <a:bodyPr wrap="none">
              <a:spAutoFit/>
            </a:bodyPr>
            <a:lstStyle/>
            <a:p>
              <a:pPr algn="ctr" fontAlgn="auto">
                <a:spcBef>
                  <a:spcPts val="0"/>
                </a:spcBef>
                <a:spcAft>
                  <a:spcPts val="0"/>
                </a:spcAft>
                <a:defRPr/>
              </a:pPr>
              <a:r>
                <a:rPr lang="en-US" sz="1200" dirty="0">
                  <a:solidFill>
                    <a:schemeClr val="accent1">
                      <a:lumMod val="50000"/>
                    </a:schemeClr>
                  </a:solidFill>
                  <a:latin typeface="Open Sans" panose="020B0606030504020204" pitchFamily="34" charset="0"/>
                </a:rPr>
                <a:t>Website</a:t>
              </a:r>
            </a:p>
          </p:txBody>
        </p:sp>
        <p:sp>
          <p:nvSpPr>
            <p:cNvPr id="13" name="Rectangle 12"/>
            <p:cNvSpPr/>
            <p:nvPr/>
          </p:nvSpPr>
          <p:spPr>
            <a:xfrm>
              <a:off x="3995754" y="4437437"/>
              <a:ext cx="2520879" cy="2160516"/>
            </a:xfrm>
            <a:prstGeom prst="rect">
              <a:avLst/>
            </a:prstGeom>
            <a:ln>
              <a:solidFill>
                <a:srgbClr val="7819B3"/>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dirty="0"/>
                <a:t>Search engine</a:t>
              </a:r>
            </a:p>
          </p:txBody>
        </p:sp>
        <p:sp>
          <p:nvSpPr>
            <p:cNvPr id="14" name="Rectangle 13"/>
            <p:cNvSpPr/>
            <p:nvPr/>
          </p:nvSpPr>
          <p:spPr>
            <a:xfrm>
              <a:off x="4140212" y="5229573"/>
              <a:ext cx="1079469" cy="1223923"/>
            </a:xfrm>
            <a:prstGeom prst="rect">
              <a:avLst/>
            </a:prstGeom>
            <a:solidFill>
              <a:schemeClr val="accent1">
                <a:lumMod val="40000"/>
                <a:lumOff val="60000"/>
              </a:schemeClr>
            </a:solidFill>
            <a:ln>
              <a:solidFill>
                <a:srgbClr val="7819B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2">
                      <a:lumMod val="75000"/>
                    </a:schemeClr>
                  </a:solidFill>
                </a:rPr>
                <a:t>Database</a:t>
              </a:r>
            </a:p>
            <a:p>
              <a:pPr algn="ctr" fontAlgn="auto">
                <a:spcBef>
                  <a:spcPts val="0"/>
                </a:spcBef>
                <a:spcAft>
                  <a:spcPts val="0"/>
                </a:spcAft>
                <a:defRPr/>
              </a:pPr>
              <a:r>
                <a:rPr lang="en-US" sz="1400" dirty="0">
                  <a:solidFill>
                    <a:schemeClr val="tx2">
                      <a:lumMod val="75000"/>
                    </a:schemeClr>
                  </a:solidFill>
                </a:rPr>
                <a:t>Index</a:t>
              </a:r>
            </a:p>
          </p:txBody>
        </p:sp>
        <p:pic>
          <p:nvPicPr>
            <p:cNvPr id="16" name="Picture 3" descr="C:\Documents and Settings\Administrator\Local Settings\Temporary Internet Files\Content.IE5\5YDPH6KD\MC900436398[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2780928"/>
              <a:ext cx="1180500" cy="1180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 name="Picture 6" descr="C:\Documents and Settings\Administrator\Local Settings\Temporary Internet Files\Content.IE5\63B2KVBZ\MC900340132[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74606" y="1484784"/>
              <a:ext cx="1377514" cy="14401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 name="Flowchart: Process 14"/>
            <p:cNvSpPr/>
            <p:nvPr/>
          </p:nvSpPr>
          <p:spPr>
            <a:xfrm>
              <a:off x="1043088" y="4797787"/>
              <a:ext cx="2160526" cy="1747780"/>
            </a:xfrm>
            <a:prstGeom prst="flowChartProcess">
              <a:avLst/>
            </a:prstGeom>
            <a:solidFill>
              <a:schemeClr val="bg1"/>
            </a:solidFill>
            <a:ln>
              <a:solidFill>
                <a:srgbClr val="7819B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dirty="0"/>
            </a:p>
          </p:txBody>
        </p:sp>
        <p:sp>
          <p:nvSpPr>
            <p:cNvPr id="19" name="Flowchart: Process 15"/>
            <p:cNvSpPr/>
            <p:nvPr/>
          </p:nvSpPr>
          <p:spPr>
            <a:xfrm>
              <a:off x="1979686" y="5948687"/>
              <a:ext cx="1079469" cy="512745"/>
            </a:xfrm>
            <a:prstGeom prst="flowChartProcess">
              <a:avLst/>
            </a:prstGeom>
            <a:solidFill>
              <a:schemeClr val="accent1">
                <a:lumMod val="40000"/>
                <a:lumOff val="60000"/>
              </a:schemeClr>
            </a:solidFill>
            <a:ln>
              <a:solidFill>
                <a:srgbClr val="7819B3"/>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fontAlgn="auto">
                <a:spcBef>
                  <a:spcPts val="0"/>
                </a:spcBef>
                <a:spcAft>
                  <a:spcPts val="0"/>
                </a:spcAft>
                <a:defRPr/>
              </a:pPr>
              <a:r>
                <a:rPr lang="en-US" sz="1200" dirty="0">
                  <a:solidFill>
                    <a:srgbClr val="7819B3"/>
                  </a:solidFill>
                </a:rPr>
                <a:t>Links</a:t>
              </a:r>
            </a:p>
          </p:txBody>
        </p:sp>
        <p:sp>
          <p:nvSpPr>
            <p:cNvPr id="20" name="Flowchart: Process 16"/>
            <p:cNvSpPr/>
            <p:nvPr/>
          </p:nvSpPr>
          <p:spPr>
            <a:xfrm>
              <a:off x="1692356" y="5661359"/>
              <a:ext cx="1079469" cy="512746"/>
            </a:xfrm>
            <a:prstGeom prst="flowChartProcess">
              <a:avLst/>
            </a:prstGeom>
            <a:solidFill>
              <a:schemeClr val="accent1">
                <a:lumMod val="60000"/>
                <a:lumOff val="40000"/>
              </a:schemeClr>
            </a:solidFill>
            <a:ln>
              <a:solidFill>
                <a:srgbClr val="7819B3"/>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fontAlgn="auto">
                <a:spcBef>
                  <a:spcPts val="0"/>
                </a:spcBef>
                <a:spcAft>
                  <a:spcPts val="0"/>
                </a:spcAft>
                <a:defRPr/>
              </a:pPr>
              <a:r>
                <a:rPr lang="en-US" sz="1200" dirty="0">
                  <a:solidFill>
                    <a:srgbClr val="7819B3"/>
                  </a:solidFill>
                </a:rPr>
                <a:t>Meta tags</a:t>
              </a:r>
            </a:p>
          </p:txBody>
        </p:sp>
        <p:sp>
          <p:nvSpPr>
            <p:cNvPr id="21" name="Flowchart: Process 17"/>
            <p:cNvSpPr/>
            <p:nvPr/>
          </p:nvSpPr>
          <p:spPr>
            <a:xfrm>
              <a:off x="1403439" y="5364506"/>
              <a:ext cx="1081057" cy="512745"/>
            </a:xfrm>
            <a:prstGeom prst="flowChartProcess">
              <a:avLst/>
            </a:prstGeom>
            <a:solidFill>
              <a:schemeClr val="accent1">
                <a:lumMod val="75000"/>
              </a:schemeClr>
            </a:solidFill>
            <a:ln>
              <a:solidFill>
                <a:srgbClr val="7819B3"/>
              </a:solid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fontAlgn="auto">
                <a:spcBef>
                  <a:spcPts val="0"/>
                </a:spcBef>
                <a:spcAft>
                  <a:spcPts val="0"/>
                </a:spcAft>
                <a:defRPr/>
              </a:pPr>
              <a:r>
                <a:rPr lang="en-US" sz="1200" dirty="0">
                  <a:solidFill>
                    <a:srgbClr val="7819B3"/>
                  </a:solidFill>
                </a:rPr>
                <a:t>Titles</a:t>
              </a:r>
            </a:p>
          </p:txBody>
        </p:sp>
        <p:sp>
          <p:nvSpPr>
            <p:cNvPr id="22" name="Flowchart: Process 8"/>
            <p:cNvSpPr/>
            <p:nvPr/>
          </p:nvSpPr>
          <p:spPr>
            <a:xfrm>
              <a:off x="1187545" y="5045429"/>
              <a:ext cx="1079469" cy="512746"/>
            </a:xfrm>
            <a:prstGeom prst="flowChartProcess">
              <a:avLst/>
            </a:prstGeom>
            <a:solidFill>
              <a:schemeClr val="accent1">
                <a:lumMod val="50000"/>
              </a:schemeClr>
            </a:solidFill>
            <a:ln>
              <a:solidFill>
                <a:srgbClr val="7819B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bg1"/>
                  </a:solidFill>
                </a:rPr>
                <a:t>Content</a:t>
              </a:r>
            </a:p>
          </p:txBody>
        </p:sp>
        <p:grpSp>
          <p:nvGrpSpPr>
            <p:cNvPr id="23" name="Group 55"/>
            <p:cNvGrpSpPr>
              <a:grpSpLocks/>
            </p:cNvGrpSpPr>
            <p:nvPr/>
          </p:nvGrpSpPr>
          <p:grpSpPr bwMode="auto">
            <a:xfrm>
              <a:off x="251520" y="3284984"/>
              <a:ext cx="1728192" cy="3096344"/>
              <a:chOff x="251520" y="3284984"/>
              <a:chExt cx="1728192" cy="3096344"/>
            </a:xfrm>
          </p:grpSpPr>
          <p:grpSp>
            <p:nvGrpSpPr>
              <p:cNvPr id="42" name="Group 48"/>
              <p:cNvGrpSpPr>
                <a:grpSpLocks/>
              </p:cNvGrpSpPr>
              <p:nvPr/>
            </p:nvGrpSpPr>
            <p:grpSpPr bwMode="auto">
              <a:xfrm>
                <a:off x="467544" y="3573016"/>
                <a:ext cx="1512168" cy="2808312"/>
                <a:chOff x="467544" y="3573016"/>
                <a:chExt cx="1512168" cy="2808312"/>
              </a:xfrm>
            </p:grpSpPr>
            <p:cxnSp>
              <p:nvCxnSpPr>
                <p:cNvPr id="46" name="Straight Connector 45"/>
                <p:cNvCxnSpPr/>
                <p:nvPr/>
              </p:nvCxnSpPr>
              <p:spPr>
                <a:xfrm flipH="1">
                  <a:off x="466841" y="6382060"/>
                  <a:ext cx="1512845"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466841" y="3572278"/>
                  <a:ext cx="0" cy="2809782"/>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43" name="Straight Arrow Connector 42"/>
              <p:cNvCxnSpPr/>
              <p:nvPr/>
            </p:nvCxnSpPr>
            <p:spPr>
              <a:xfrm flipV="1">
                <a:off x="466841" y="3861193"/>
                <a:ext cx="288917" cy="576244"/>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466841" y="4221544"/>
                <a:ext cx="431788" cy="215893"/>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flipV="1">
                <a:off x="250947" y="3284950"/>
                <a:ext cx="215894" cy="1152487"/>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24" name="Straight Arrow Connector 23"/>
            <p:cNvCxnSpPr>
              <a:stCxn id="48" idx="2"/>
              <a:endCxn id="18" idx="0"/>
            </p:cNvCxnSpPr>
            <p:nvPr/>
          </p:nvCxnSpPr>
          <p:spPr>
            <a:xfrm>
              <a:off x="2124144" y="4437437"/>
              <a:ext cx="0" cy="360350"/>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194225" y="4797787"/>
              <a:ext cx="928001" cy="306876"/>
            </a:xfrm>
            <a:prstGeom prst="rect">
              <a:avLst/>
            </a:prstGeom>
          </p:spPr>
          <p:txBody>
            <a:bodyPr wrap="none">
              <a:spAutoFit/>
            </a:bodyPr>
            <a:lstStyle/>
            <a:p>
              <a:pPr algn="ctr" fontAlgn="auto">
                <a:spcBef>
                  <a:spcPts val="0"/>
                </a:spcBef>
                <a:spcAft>
                  <a:spcPts val="0"/>
                </a:spcAft>
                <a:defRPr/>
              </a:pPr>
              <a:r>
                <a:rPr lang="en-US" sz="1200" dirty="0">
                  <a:solidFill>
                    <a:schemeClr val="accent1">
                      <a:lumMod val="50000"/>
                    </a:schemeClr>
                  </a:solidFill>
                  <a:latin typeface="Open Sans" panose="020B0606030504020204" pitchFamily="34" charset="0"/>
                </a:rPr>
                <a:t>Words in:</a:t>
              </a:r>
            </a:p>
          </p:txBody>
        </p:sp>
        <p:sp>
          <p:nvSpPr>
            <p:cNvPr id="26" name="Rectangle 25"/>
            <p:cNvSpPr/>
            <p:nvPr/>
          </p:nvSpPr>
          <p:spPr>
            <a:xfrm>
              <a:off x="2127941" y="4437436"/>
              <a:ext cx="789309" cy="306876"/>
            </a:xfrm>
            <a:prstGeom prst="rect">
              <a:avLst/>
            </a:prstGeom>
          </p:spPr>
          <p:txBody>
            <a:bodyPr wrap="none">
              <a:spAutoFit/>
            </a:bodyPr>
            <a:lstStyle/>
            <a:p>
              <a:pPr algn="ctr" fontAlgn="auto">
                <a:spcBef>
                  <a:spcPts val="0"/>
                </a:spcBef>
                <a:spcAft>
                  <a:spcPts val="0"/>
                </a:spcAft>
                <a:defRPr/>
              </a:pPr>
              <a:r>
                <a:rPr lang="en-US" sz="1200" dirty="0">
                  <a:solidFill>
                    <a:schemeClr val="accent1">
                      <a:lumMod val="50000"/>
                    </a:schemeClr>
                  </a:solidFill>
                  <a:latin typeface="Open Sans" panose="020B0606030504020204" pitchFamily="34" charset="0"/>
                </a:rPr>
                <a:t>Locates</a:t>
              </a:r>
            </a:p>
          </p:txBody>
        </p:sp>
        <p:sp>
          <p:nvSpPr>
            <p:cNvPr id="27" name="Rectangle 26"/>
            <p:cNvSpPr/>
            <p:nvPr/>
          </p:nvSpPr>
          <p:spPr>
            <a:xfrm>
              <a:off x="3511375" y="2132463"/>
              <a:ext cx="711590" cy="306876"/>
            </a:xfrm>
            <a:prstGeom prst="rect">
              <a:avLst/>
            </a:prstGeom>
          </p:spPr>
          <p:txBody>
            <a:bodyPr wrap="none">
              <a:spAutoFit/>
            </a:bodyPr>
            <a:lstStyle/>
            <a:p>
              <a:pPr algn="ctr" fontAlgn="auto">
                <a:spcBef>
                  <a:spcPts val="0"/>
                </a:spcBef>
                <a:spcAft>
                  <a:spcPts val="0"/>
                </a:spcAft>
                <a:defRPr/>
              </a:pPr>
              <a:r>
                <a:rPr lang="en-US" sz="1200" dirty="0">
                  <a:solidFill>
                    <a:schemeClr val="accent1">
                      <a:lumMod val="50000"/>
                    </a:schemeClr>
                  </a:solidFill>
                  <a:latin typeface="Open Sans" panose="020B0606030504020204" pitchFamily="34" charset="0"/>
                </a:rPr>
                <a:t>Crawls</a:t>
              </a:r>
            </a:p>
          </p:txBody>
        </p:sp>
        <p:sp>
          <p:nvSpPr>
            <p:cNvPr id="28" name="Arc 27"/>
            <p:cNvSpPr/>
            <p:nvPr/>
          </p:nvSpPr>
          <p:spPr>
            <a:xfrm rot="16200000">
              <a:off x="3622705" y="1472079"/>
              <a:ext cx="1436640" cy="2478018"/>
            </a:xfrm>
            <a:prstGeom prst="arc">
              <a:avLst/>
            </a:prstGeom>
            <a:ln w="28575">
              <a:solidFill>
                <a:schemeClr val="accent1">
                  <a:lumMod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29" name="Arc 28"/>
            <p:cNvSpPr/>
            <p:nvPr/>
          </p:nvSpPr>
          <p:spPr>
            <a:xfrm>
              <a:off x="4284671" y="1989592"/>
              <a:ext cx="2663749" cy="1511250"/>
            </a:xfrm>
            <a:prstGeom prst="arc">
              <a:avLst/>
            </a:prstGeom>
            <a:ln w="28575">
              <a:solidFill>
                <a:schemeClr val="accent1">
                  <a:lumMod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30" name="Arc 29"/>
            <p:cNvSpPr/>
            <p:nvPr/>
          </p:nvSpPr>
          <p:spPr>
            <a:xfrm rot="17220000" flipH="1" flipV="1">
              <a:off x="5818157" y="3551640"/>
              <a:ext cx="1900174" cy="547671"/>
            </a:xfrm>
            <a:prstGeom prst="arc">
              <a:avLst/>
            </a:prstGeom>
            <a:ln w="28575">
              <a:solidFill>
                <a:schemeClr val="accent1">
                  <a:lumMod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cxnSp>
          <p:nvCxnSpPr>
            <p:cNvPr id="31" name="Straight Arrow Connector 30"/>
            <p:cNvCxnSpPr/>
            <p:nvPr/>
          </p:nvCxnSpPr>
          <p:spPr>
            <a:xfrm>
              <a:off x="3203613" y="6021710"/>
              <a:ext cx="936598" cy="0"/>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3128894" y="5589924"/>
              <a:ext cx="920942" cy="306876"/>
            </a:xfrm>
            <a:prstGeom prst="rect">
              <a:avLst/>
            </a:prstGeom>
          </p:spPr>
          <p:txBody>
            <a:bodyPr wrap="none">
              <a:spAutoFit/>
            </a:bodyPr>
            <a:lstStyle/>
            <a:p>
              <a:pPr algn="ctr" fontAlgn="auto">
                <a:spcBef>
                  <a:spcPts val="0"/>
                </a:spcBef>
                <a:spcAft>
                  <a:spcPts val="0"/>
                </a:spcAft>
                <a:defRPr/>
              </a:pPr>
              <a:r>
                <a:rPr lang="en-US" sz="1200" dirty="0">
                  <a:solidFill>
                    <a:schemeClr val="accent1">
                      <a:lumMod val="50000"/>
                    </a:schemeClr>
                  </a:solidFill>
                  <a:latin typeface="Open Sans" panose="020B0606030504020204" pitchFamily="34" charset="0"/>
                </a:rPr>
                <a:t>Produces</a:t>
              </a:r>
            </a:p>
          </p:txBody>
        </p:sp>
        <p:cxnSp>
          <p:nvCxnSpPr>
            <p:cNvPr id="33" name="Straight Arrow Connector 32"/>
            <p:cNvCxnSpPr/>
            <p:nvPr/>
          </p:nvCxnSpPr>
          <p:spPr>
            <a:xfrm flipH="1">
              <a:off x="5219681" y="6237603"/>
              <a:ext cx="2231962" cy="0"/>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809161" y="2132463"/>
              <a:ext cx="598990" cy="306876"/>
            </a:xfrm>
            <a:prstGeom prst="rect">
              <a:avLst/>
            </a:prstGeom>
          </p:spPr>
          <p:txBody>
            <a:bodyPr wrap="none">
              <a:spAutoFit/>
            </a:bodyPr>
            <a:lstStyle/>
            <a:p>
              <a:pPr algn="ctr" fontAlgn="auto">
                <a:spcBef>
                  <a:spcPts val="0"/>
                </a:spcBef>
                <a:spcAft>
                  <a:spcPts val="0"/>
                </a:spcAft>
                <a:defRPr/>
              </a:pPr>
              <a:r>
                <a:rPr lang="en-US" sz="1200" dirty="0">
                  <a:solidFill>
                    <a:schemeClr val="accent1">
                      <a:lumMod val="50000"/>
                    </a:schemeClr>
                  </a:solidFill>
                  <a:latin typeface="Open Sans" panose="020B0606030504020204" pitchFamily="34" charset="0"/>
                </a:rPr>
                <a:t>Visits</a:t>
              </a:r>
            </a:p>
          </p:txBody>
        </p:sp>
        <p:sp>
          <p:nvSpPr>
            <p:cNvPr id="35" name="Rectangle 34"/>
            <p:cNvSpPr/>
            <p:nvPr/>
          </p:nvSpPr>
          <p:spPr>
            <a:xfrm>
              <a:off x="6927895" y="4221543"/>
              <a:ext cx="936375" cy="306876"/>
            </a:xfrm>
            <a:prstGeom prst="rect">
              <a:avLst/>
            </a:prstGeom>
          </p:spPr>
          <p:txBody>
            <a:bodyPr wrap="none">
              <a:spAutoFit/>
            </a:bodyPr>
            <a:lstStyle/>
            <a:p>
              <a:pPr algn="ctr" fontAlgn="auto">
                <a:spcBef>
                  <a:spcPts val="0"/>
                </a:spcBef>
                <a:spcAft>
                  <a:spcPts val="0"/>
                </a:spcAft>
                <a:defRPr/>
              </a:pPr>
              <a:r>
                <a:rPr lang="en-US" sz="1200" dirty="0">
                  <a:solidFill>
                    <a:schemeClr val="accent1">
                      <a:lumMod val="50000"/>
                    </a:schemeClr>
                  </a:solidFill>
                  <a:latin typeface="Open Sans" panose="020B0606030504020204" pitchFamily="34" charset="0"/>
                </a:rPr>
                <a:t>Launches</a:t>
              </a:r>
            </a:p>
          </p:txBody>
        </p:sp>
        <p:cxnSp>
          <p:nvCxnSpPr>
            <p:cNvPr id="36" name="Straight Arrow Connector 35"/>
            <p:cNvCxnSpPr/>
            <p:nvPr/>
          </p:nvCxnSpPr>
          <p:spPr>
            <a:xfrm flipH="1">
              <a:off x="6300739" y="5589924"/>
              <a:ext cx="1150904" cy="0"/>
            </a:xfrm>
            <a:prstGeom prst="straightConnector1">
              <a:avLst/>
            </a:prstGeom>
            <a:ln w="28575">
              <a:solidFill>
                <a:schemeClr val="accent1">
                  <a:lumMod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388773" y="5085115"/>
              <a:ext cx="1476470" cy="511460"/>
            </a:xfrm>
            <a:prstGeom prst="rect">
              <a:avLst/>
            </a:prstGeom>
          </p:spPr>
          <p:txBody>
            <a:bodyPr wrap="none">
              <a:spAutoFit/>
            </a:bodyPr>
            <a:lstStyle/>
            <a:p>
              <a:pPr algn="ctr" fontAlgn="auto">
                <a:spcBef>
                  <a:spcPts val="0"/>
                </a:spcBef>
                <a:spcAft>
                  <a:spcPts val="0"/>
                </a:spcAft>
                <a:defRPr/>
              </a:pPr>
              <a:r>
                <a:rPr lang="en-US" sz="1200" dirty="0">
                  <a:solidFill>
                    <a:schemeClr val="accent1">
                      <a:lumMod val="50000"/>
                    </a:schemeClr>
                  </a:solidFill>
                  <a:latin typeface="Open Sans" panose="020B0606030504020204" pitchFamily="34" charset="0"/>
                </a:rPr>
                <a:t>Sends hierarchy </a:t>
              </a:r>
            </a:p>
            <a:p>
              <a:pPr algn="ctr" fontAlgn="auto">
                <a:spcBef>
                  <a:spcPts val="0"/>
                </a:spcBef>
                <a:spcAft>
                  <a:spcPts val="0"/>
                </a:spcAft>
                <a:defRPr/>
              </a:pPr>
              <a:r>
                <a:rPr lang="en-US" sz="1200" dirty="0">
                  <a:solidFill>
                    <a:schemeClr val="accent1">
                      <a:lumMod val="50000"/>
                    </a:schemeClr>
                  </a:solidFill>
                  <a:latin typeface="Open Sans" panose="020B0606030504020204" pitchFamily="34" charset="0"/>
                </a:rPr>
                <a:t>of results</a:t>
              </a:r>
            </a:p>
          </p:txBody>
        </p:sp>
        <p:sp>
          <p:nvSpPr>
            <p:cNvPr id="38" name="Rectangle 37"/>
            <p:cNvSpPr/>
            <p:nvPr/>
          </p:nvSpPr>
          <p:spPr>
            <a:xfrm>
              <a:off x="6566608" y="6309038"/>
              <a:ext cx="938244" cy="511460"/>
            </a:xfrm>
            <a:prstGeom prst="rect">
              <a:avLst/>
            </a:prstGeom>
          </p:spPr>
          <p:txBody>
            <a:bodyPr wrap="none">
              <a:spAutoFit/>
            </a:bodyPr>
            <a:lstStyle/>
            <a:p>
              <a:pPr algn="ctr" fontAlgn="auto">
                <a:spcBef>
                  <a:spcPts val="0"/>
                </a:spcBef>
                <a:spcAft>
                  <a:spcPts val="0"/>
                </a:spcAft>
                <a:defRPr/>
              </a:pPr>
              <a:r>
                <a:rPr lang="en-US" sz="1200" dirty="0">
                  <a:solidFill>
                    <a:schemeClr val="accent1">
                      <a:lumMod val="50000"/>
                    </a:schemeClr>
                  </a:solidFill>
                  <a:latin typeface="Open Sans" panose="020B0606030504020204" pitchFamily="34" charset="0"/>
                </a:rPr>
                <a:t>Searches </a:t>
              </a:r>
            </a:p>
            <a:p>
              <a:pPr algn="ctr" fontAlgn="auto">
                <a:spcBef>
                  <a:spcPts val="0"/>
                </a:spcBef>
                <a:spcAft>
                  <a:spcPts val="0"/>
                </a:spcAft>
                <a:defRPr/>
              </a:pPr>
              <a:r>
                <a:rPr lang="en-US" sz="1200" dirty="0">
                  <a:solidFill>
                    <a:schemeClr val="accent1">
                      <a:lumMod val="50000"/>
                    </a:schemeClr>
                  </a:solidFill>
                  <a:latin typeface="Open Sans" panose="020B0606030504020204" pitchFamily="34" charset="0"/>
                </a:rPr>
                <a:t>keywords</a:t>
              </a:r>
            </a:p>
          </p:txBody>
        </p:sp>
        <p:pic>
          <p:nvPicPr>
            <p:cNvPr id="39" name="Picture 17" descr="C:\Documents and Settings\Administrator\Local Settings\Temporary Internet Files\Content.IE5\63B2KVBZ\MC900048377[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36096" y="5157192"/>
              <a:ext cx="1098335" cy="8071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40" name="Straight Arrow Connector 39"/>
            <p:cNvCxnSpPr/>
            <p:nvPr/>
          </p:nvCxnSpPr>
          <p:spPr>
            <a:xfrm flipH="1">
              <a:off x="5219681" y="5589924"/>
              <a:ext cx="288917" cy="7937"/>
            </a:xfrm>
            <a:prstGeom prst="straightConnector1">
              <a:avLst/>
            </a:prstGeom>
            <a:ln w="28575">
              <a:solidFill>
                <a:schemeClr val="accent1">
                  <a:lumMod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Rectangle 37"/>
            <p:cNvSpPr>
              <a:spLocks noChangeArrowheads="1"/>
            </p:cNvSpPr>
            <p:nvPr/>
          </p:nvSpPr>
          <p:spPr bwMode="auto">
            <a:xfrm>
              <a:off x="5195337" y="5762828"/>
              <a:ext cx="1394934"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gn="ctr"/>
              <a:r>
                <a:rPr lang="en-US" altLang="en-US" sz="2000">
                  <a:solidFill>
                    <a:srgbClr val="7819B3"/>
                  </a:solidFill>
                </a:rPr>
                <a:t>Algorithm</a:t>
              </a:r>
            </a:p>
          </p:txBody>
        </p:sp>
      </p:grpSp>
    </p:spTree>
    <p:extLst>
      <p:ext uri="{BB962C8B-B14F-4D97-AF65-F5344CB8AC3E}">
        <p14:creationId xmlns:p14="http://schemas.microsoft.com/office/powerpoint/2010/main" val="29180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89172-91CA-8F4C-84FE-BA0F772795BD}"/>
              </a:ext>
            </a:extLst>
          </p:cNvPr>
          <p:cNvSpPr>
            <a:spLocks noGrp="1"/>
          </p:cNvSpPr>
          <p:nvPr>
            <p:ph type="title"/>
          </p:nvPr>
        </p:nvSpPr>
        <p:spPr/>
        <p:txBody>
          <a:bodyPr/>
          <a:lstStyle/>
          <a:p>
            <a:r>
              <a:rPr lang="en-US" dirty="0"/>
              <a:t>When Buzzwords Collide</a:t>
            </a:r>
          </a:p>
        </p:txBody>
      </p:sp>
      <p:sp>
        <p:nvSpPr>
          <p:cNvPr id="16386" name="Content Placeholder 2"/>
          <p:cNvSpPr>
            <a:spLocks noGrp="1"/>
          </p:cNvSpPr>
          <p:nvPr>
            <p:ph idx="1"/>
          </p:nvPr>
        </p:nvSpPr>
        <p:spPr/>
        <p:txBody>
          <a:bodyPr>
            <a:normAutofit/>
          </a:bodyPr>
          <a:lstStyle/>
          <a:p>
            <a:pPr>
              <a:buClr>
                <a:srgbClr val="52B0DE"/>
              </a:buClr>
              <a:buSzPct val="155000"/>
            </a:pPr>
            <a:r>
              <a:rPr lang="en-US" altLang="en-US" b="1" dirty="0"/>
              <a:t>SEO meet Content Marketing…</a:t>
            </a:r>
            <a:endParaRPr lang="en-US" altLang="en-US" sz="2400" b="1" dirty="0"/>
          </a:p>
        </p:txBody>
      </p:sp>
    </p:spTree>
    <p:extLst>
      <p:ext uri="{BB962C8B-B14F-4D97-AF65-F5344CB8AC3E}">
        <p14:creationId xmlns:p14="http://schemas.microsoft.com/office/powerpoint/2010/main" val="1349404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143125" y="602217"/>
            <a:ext cx="6645275" cy="951946"/>
          </a:xfrm>
          <a:noFill/>
        </p:spPr>
        <p:txBody>
          <a:bodyPr>
            <a:normAutofit/>
          </a:bodyPr>
          <a:lstStyle/>
          <a:p>
            <a:r>
              <a:rPr lang="en-US" altLang="en-US" b="1" dirty="0"/>
              <a:t>Content Marketing</a:t>
            </a:r>
          </a:p>
        </p:txBody>
      </p:sp>
      <p:sp>
        <p:nvSpPr>
          <p:cNvPr id="16386" name="Content Placeholder 2"/>
          <p:cNvSpPr>
            <a:spLocks noGrp="1"/>
          </p:cNvSpPr>
          <p:nvPr>
            <p:ph idx="1"/>
          </p:nvPr>
        </p:nvSpPr>
        <p:spPr>
          <a:xfrm>
            <a:off x="2143125" y="1541974"/>
            <a:ext cx="6645275" cy="4494763"/>
          </a:xfrm>
        </p:spPr>
        <p:txBody>
          <a:bodyPr>
            <a:normAutofit/>
          </a:bodyPr>
          <a:lstStyle/>
          <a:p>
            <a:pPr>
              <a:buSzPct val="155000"/>
            </a:pPr>
            <a:r>
              <a:rPr lang="en-US" altLang="en-US" dirty="0">
                <a:solidFill>
                  <a:schemeClr val="tx2"/>
                </a:solidFill>
              </a:rPr>
              <a:t>Getting your marketing message out by creating content that</a:t>
            </a:r>
            <a:r>
              <a:rPr lang="mr-IN" altLang="en-US" dirty="0">
                <a:solidFill>
                  <a:schemeClr val="tx2"/>
                </a:solidFill>
              </a:rPr>
              <a:t>’</a:t>
            </a:r>
            <a:r>
              <a:rPr lang="en-US" altLang="en-US" dirty="0">
                <a:solidFill>
                  <a:schemeClr val="tx2"/>
                </a:solidFill>
              </a:rPr>
              <a:t>s valuable to your target audience</a:t>
            </a:r>
          </a:p>
          <a:p>
            <a:pPr>
              <a:buSzPct val="155000"/>
            </a:pPr>
            <a:r>
              <a:rPr lang="en-US" altLang="en-US" dirty="0">
                <a:solidFill>
                  <a:schemeClr val="tx2"/>
                </a:solidFill>
              </a:rPr>
              <a:t>For a great easy to digest guide</a:t>
            </a:r>
            <a:br>
              <a:rPr lang="en-US" altLang="en-US" dirty="0">
                <a:solidFill>
                  <a:schemeClr val="tx2"/>
                </a:solidFill>
              </a:rPr>
            </a:br>
            <a:r>
              <a:rPr lang="en-US" altLang="en-US" dirty="0">
                <a:solidFill>
                  <a:schemeClr val="tx2"/>
                </a:solidFill>
              </a:rPr>
              <a:t>https://</a:t>
            </a:r>
            <a:r>
              <a:rPr lang="en-US" altLang="en-US" dirty="0" err="1">
                <a:solidFill>
                  <a:schemeClr val="tx2"/>
                </a:solidFill>
              </a:rPr>
              <a:t>moz.com</a:t>
            </a:r>
            <a:r>
              <a:rPr lang="en-US" altLang="en-US" dirty="0">
                <a:solidFill>
                  <a:schemeClr val="tx2"/>
                </a:solidFill>
              </a:rPr>
              <a:t>/beginners-guide-to-content-marketing</a:t>
            </a:r>
          </a:p>
          <a:p>
            <a:pPr>
              <a:buClr>
                <a:srgbClr val="990099"/>
              </a:buClr>
              <a:buSzPct val="155000"/>
            </a:pPr>
            <a:endParaRPr lang="en-US" altLang="en-US" dirty="0">
              <a:solidFill>
                <a:schemeClr val="tx1"/>
              </a:solidFill>
            </a:endParaRPr>
          </a:p>
          <a:p>
            <a:pPr>
              <a:buClr>
                <a:srgbClr val="990099"/>
              </a:buClr>
              <a:buSzPct val="155000"/>
            </a:pPr>
            <a:endParaRPr lang="en-US" altLang="en-US" dirty="0">
              <a:solidFill>
                <a:schemeClr val="tx1"/>
              </a:solidFill>
            </a:endParaRPr>
          </a:p>
          <a:p>
            <a:pPr>
              <a:buClr>
                <a:srgbClr val="990099"/>
              </a:buClr>
              <a:buSzPct val="155000"/>
            </a:pPr>
            <a:endParaRPr lang="en-US" altLang="en-US" dirty="0">
              <a:solidFill>
                <a:srgbClr val="FF0000"/>
              </a:solidFill>
            </a:endParaRPr>
          </a:p>
          <a:p>
            <a:pPr marL="0" indent="0">
              <a:buClr>
                <a:srgbClr val="990099"/>
              </a:buClr>
              <a:buSzPct val="155000"/>
              <a:buNone/>
            </a:pPr>
            <a:endParaRPr lang="en-US" altLang="en-US" dirty="0"/>
          </a:p>
          <a:p>
            <a:pPr>
              <a:buClr>
                <a:srgbClr val="990099"/>
              </a:buClr>
              <a:buSzPct val="155000"/>
            </a:pPr>
            <a:endParaRPr lang="en-US" altLang="en-US" dirty="0"/>
          </a:p>
          <a:p>
            <a:pPr>
              <a:buClr>
                <a:srgbClr val="990099"/>
              </a:buClr>
              <a:buSzPct val="155000"/>
            </a:pPr>
            <a:endParaRPr lang="en-US" altLang="en-US" dirty="0"/>
          </a:p>
          <a:p>
            <a:pPr>
              <a:buClr>
                <a:srgbClr val="990099"/>
              </a:buClr>
              <a:buSzPct val="155000"/>
            </a:pPr>
            <a:endParaRPr lang="en-US" altLang="en-US" dirty="0"/>
          </a:p>
          <a:p>
            <a:pPr>
              <a:buClr>
                <a:srgbClr val="990099"/>
              </a:buClr>
              <a:buSzPct val="155000"/>
            </a:pPr>
            <a:endParaRPr lang="en-US" altLang="en-US" dirty="0"/>
          </a:p>
          <a:p>
            <a:pPr>
              <a:buClr>
                <a:srgbClr val="990099"/>
              </a:buClr>
              <a:buSzPct val="155000"/>
            </a:pPr>
            <a:endParaRPr lang="en-US" altLang="en-US" dirty="0"/>
          </a:p>
          <a:p>
            <a:pPr marL="0" indent="0">
              <a:buClr>
                <a:srgbClr val="990099"/>
              </a:buClr>
              <a:buSzPct val="155000"/>
              <a:buNone/>
            </a:pPr>
            <a:endParaRPr lang="en-US" altLang="en-US" dirty="0"/>
          </a:p>
          <a:p>
            <a:pPr>
              <a:buClr>
                <a:srgbClr val="990099"/>
              </a:buClr>
              <a:buSzPct val="155000"/>
            </a:pPr>
            <a:endParaRPr lang="en-US" altLang="en-US" dirty="0"/>
          </a:p>
          <a:p>
            <a:pPr>
              <a:buSzPct val="155000"/>
            </a:pPr>
            <a:endParaRPr lang="en-US" altLang="en-US" sz="2400" dirty="0"/>
          </a:p>
          <a:p>
            <a:pPr>
              <a:buSzPct val="155000"/>
            </a:pPr>
            <a:endParaRPr lang="en-US" altLang="en-US" sz="2400" dirty="0"/>
          </a:p>
        </p:txBody>
      </p:sp>
    </p:spTree>
    <p:extLst>
      <p:ext uri="{BB962C8B-B14F-4D97-AF65-F5344CB8AC3E}">
        <p14:creationId xmlns:p14="http://schemas.microsoft.com/office/powerpoint/2010/main" val="3014551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143125" y="602217"/>
            <a:ext cx="6645275" cy="951946"/>
          </a:xfrm>
          <a:noFill/>
        </p:spPr>
        <p:txBody>
          <a:bodyPr>
            <a:normAutofit/>
          </a:bodyPr>
          <a:lstStyle/>
          <a:p>
            <a:r>
              <a:rPr lang="en-US" altLang="en-US" b="1" dirty="0"/>
              <a:t>Content Marketing</a:t>
            </a:r>
          </a:p>
        </p:txBody>
      </p:sp>
      <p:sp>
        <p:nvSpPr>
          <p:cNvPr id="16386" name="Content Placeholder 2"/>
          <p:cNvSpPr>
            <a:spLocks noGrp="1"/>
          </p:cNvSpPr>
          <p:nvPr>
            <p:ph idx="1"/>
          </p:nvPr>
        </p:nvSpPr>
        <p:spPr>
          <a:xfrm>
            <a:off x="2143125" y="1541974"/>
            <a:ext cx="6645275" cy="4494763"/>
          </a:xfrm>
        </p:spPr>
        <p:txBody>
          <a:bodyPr>
            <a:normAutofit/>
          </a:bodyPr>
          <a:lstStyle/>
          <a:p>
            <a:pPr>
              <a:buSzPct val="155000"/>
            </a:pPr>
            <a:r>
              <a:rPr lang="en-US" altLang="en-US" dirty="0">
                <a:solidFill>
                  <a:schemeClr val="tx2"/>
                </a:solidFill>
              </a:rPr>
              <a:t>Getting your marketing message out by creating content that</a:t>
            </a:r>
            <a:r>
              <a:rPr lang="mr-IN" altLang="en-US" dirty="0">
                <a:solidFill>
                  <a:schemeClr val="tx2"/>
                </a:solidFill>
              </a:rPr>
              <a:t>’</a:t>
            </a:r>
            <a:r>
              <a:rPr lang="en-US" altLang="en-US" dirty="0">
                <a:solidFill>
                  <a:schemeClr val="tx2"/>
                </a:solidFill>
              </a:rPr>
              <a:t>s valuable to your target audience</a:t>
            </a:r>
          </a:p>
          <a:p>
            <a:pPr>
              <a:buSzPct val="155000"/>
            </a:pPr>
            <a:r>
              <a:rPr lang="en-US" altLang="en-US" dirty="0">
                <a:solidFill>
                  <a:schemeClr val="tx2"/>
                </a:solidFill>
              </a:rPr>
              <a:t>For a great easy to digest guide</a:t>
            </a:r>
            <a:br>
              <a:rPr lang="en-US" altLang="en-US" dirty="0">
                <a:solidFill>
                  <a:schemeClr val="tx2"/>
                </a:solidFill>
              </a:rPr>
            </a:br>
            <a:r>
              <a:rPr lang="en-US" altLang="en-US" dirty="0">
                <a:solidFill>
                  <a:schemeClr val="tx2"/>
                </a:solidFill>
                <a:hlinkClick r:id="rId3"/>
              </a:rPr>
              <a:t>https://moz.com/beginners-guide-to-content-marketing</a:t>
            </a:r>
            <a:br>
              <a:rPr lang="en-US" altLang="en-US" dirty="0">
                <a:solidFill>
                  <a:schemeClr val="tx2"/>
                </a:solidFill>
              </a:rPr>
            </a:br>
            <a:br>
              <a:rPr lang="en-US" altLang="en-US" dirty="0">
                <a:solidFill>
                  <a:schemeClr val="tx2"/>
                </a:solidFill>
              </a:rPr>
            </a:br>
            <a:r>
              <a:rPr lang="en-US" altLang="en-US" dirty="0">
                <a:solidFill>
                  <a:schemeClr val="tx2"/>
                </a:solidFill>
              </a:rPr>
              <a:t>OR</a:t>
            </a:r>
          </a:p>
          <a:p>
            <a:pPr>
              <a:buSzPct val="155000"/>
            </a:pPr>
            <a:r>
              <a:rPr lang="en-US" altLang="en-US" dirty="0">
                <a:solidFill>
                  <a:schemeClr val="tx2"/>
                </a:solidFill>
              </a:rPr>
              <a:t>Who are your </a:t>
            </a:r>
            <a:r>
              <a:rPr lang="en-US" altLang="en-US" b="1" dirty="0">
                <a:solidFill>
                  <a:schemeClr val="tx2"/>
                </a:solidFill>
              </a:rPr>
              <a:t>Dream Clients</a:t>
            </a:r>
            <a:r>
              <a:rPr lang="en-US" altLang="en-US" dirty="0">
                <a:solidFill>
                  <a:schemeClr val="tx2"/>
                </a:solidFill>
              </a:rPr>
              <a:t>?</a:t>
            </a:r>
          </a:p>
          <a:p>
            <a:pPr>
              <a:buSzPct val="155000"/>
            </a:pPr>
            <a:r>
              <a:rPr lang="en-US" altLang="en-US" dirty="0">
                <a:solidFill>
                  <a:schemeClr val="tx2"/>
                </a:solidFill>
              </a:rPr>
              <a:t>What do they </a:t>
            </a:r>
            <a:r>
              <a:rPr lang="en-US" altLang="en-US" b="1" dirty="0">
                <a:solidFill>
                  <a:schemeClr val="tx2"/>
                </a:solidFill>
              </a:rPr>
              <a:t>Need</a:t>
            </a:r>
            <a:r>
              <a:rPr lang="en-US" altLang="en-US" dirty="0">
                <a:solidFill>
                  <a:schemeClr val="tx2"/>
                </a:solidFill>
              </a:rPr>
              <a:t>, </a:t>
            </a:r>
            <a:r>
              <a:rPr lang="en-US" altLang="en-US" b="1" dirty="0">
                <a:solidFill>
                  <a:schemeClr val="tx2"/>
                </a:solidFill>
              </a:rPr>
              <a:t>Value</a:t>
            </a:r>
            <a:r>
              <a:rPr lang="en-US" altLang="en-US" dirty="0">
                <a:solidFill>
                  <a:schemeClr val="tx2"/>
                </a:solidFill>
              </a:rPr>
              <a:t> or </a:t>
            </a:r>
            <a:r>
              <a:rPr lang="en-US" altLang="en-US" b="1" dirty="0">
                <a:solidFill>
                  <a:schemeClr val="tx2"/>
                </a:solidFill>
              </a:rPr>
              <a:t>Search</a:t>
            </a:r>
            <a:r>
              <a:rPr lang="en-US" altLang="en-US" dirty="0">
                <a:solidFill>
                  <a:schemeClr val="tx2"/>
                </a:solidFill>
              </a:rPr>
              <a:t> for?</a:t>
            </a:r>
          </a:p>
          <a:p>
            <a:pPr>
              <a:buSzPct val="155000"/>
            </a:pPr>
            <a:r>
              <a:rPr lang="en-US" altLang="en-US" dirty="0">
                <a:solidFill>
                  <a:schemeClr val="tx2"/>
                </a:solidFill>
              </a:rPr>
              <a:t>What’s your “</a:t>
            </a:r>
            <a:r>
              <a:rPr lang="en-US" altLang="en-US" b="1" dirty="0">
                <a:solidFill>
                  <a:schemeClr val="tx2"/>
                </a:solidFill>
              </a:rPr>
              <a:t>Pitch</a:t>
            </a:r>
            <a:r>
              <a:rPr lang="en-US" altLang="en-US" dirty="0">
                <a:solidFill>
                  <a:schemeClr val="tx2"/>
                </a:solidFill>
              </a:rPr>
              <a:t>”?</a:t>
            </a:r>
          </a:p>
          <a:p>
            <a:pPr>
              <a:buClr>
                <a:srgbClr val="990099"/>
              </a:buClr>
              <a:buSzPct val="155000"/>
            </a:pPr>
            <a:endParaRPr lang="en-US" altLang="en-US" dirty="0">
              <a:solidFill>
                <a:schemeClr val="tx1"/>
              </a:solidFill>
            </a:endParaRPr>
          </a:p>
          <a:p>
            <a:pPr>
              <a:buClr>
                <a:srgbClr val="990099"/>
              </a:buClr>
              <a:buSzPct val="155000"/>
            </a:pPr>
            <a:endParaRPr lang="en-US" altLang="en-US" dirty="0">
              <a:solidFill>
                <a:schemeClr val="tx1"/>
              </a:solidFill>
            </a:endParaRPr>
          </a:p>
          <a:p>
            <a:pPr>
              <a:buClr>
                <a:srgbClr val="990099"/>
              </a:buClr>
              <a:buSzPct val="155000"/>
            </a:pPr>
            <a:endParaRPr lang="en-US" altLang="en-US" dirty="0">
              <a:solidFill>
                <a:srgbClr val="FF0000"/>
              </a:solidFill>
            </a:endParaRPr>
          </a:p>
          <a:p>
            <a:pPr marL="0" indent="0">
              <a:buClr>
                <a:srgbClr val="990099"/>
              </a:buClr>
              <a:buSzPct val="155000"/>
              <a:buNone/>
            </a:pPr>
            <a:endParaRPr lang="en-US" altLang="en-US" dirty="0"/>
          </a:p>
          <a:p>
            <a:pPr>
              <a:buClr>
                <a:srgbClr val="990099"/>
              </a:buClr>
              <a:buSzPct val="155000"/>
            </a:pPr>
            <a:endParaRPr lang="en-US" altLang="en-US" dirty="0"/>
          </a:p>
          <a:p>
            <a:pPr>
              <a:buClr>
                <a:srgbClr val="990099"/>
              </a:buClr>
              <a:buSzPct val="155000"/>
            </a:pPr>
            <a:endParaRPr lang="en-US" altLang="en-US" dirty="0"/>
          </a:p>
          <a:p>
            <a:pPr>
              <a:buClr>
                <a:srgbClr val="990099"/>
              </a:buClr>
              <a:buSzPct val="155000"/>
            </a:pPr>
            <a:endParaRPr lang="en-US" altLang="en-US" dirty="0"/>
          </a:p>
          <a:p>
            <a:pPr>
              <a:buClr>
                <a:srgbClr val="990099"/>
              </a:buClr>
              <a:buSzPct val="155000"/>
            </a:pPr>
            <a:endParaRPr lang="en-US" altLang="en-US" dirty="0"/>
          </a:p>
          <a:p>
            <a:pPr>
              <a:buClr>
                <a:srgbClr val="990099"/>
              </a:buClr>
              <a:buSzPct val="155000"/>
            </a:pPr>
            <a:endParaRPr lang="en-US" altLang="en-US" dirty="0"/>
          </a:p>
          <a:p>
            <a:pPr marL="0" indent="0">
              <a:buClr>
                <a:srgbClr val="990099"/>
              </a:buClr>
              <a:buSzPct val="155000"/>
              <a:buNone/>
            </a:pPr>
            <a:endParaRPr lang="en-US" altLang="en-US" dirty="0"/>
          </a:p>
          <a:p>
            <a:pPr>
              <a:buClr>
                <a:srgbClr val="990099"/>
              </a:buClr>
              <a:buSzPct val="155000"/>
            </a:pPr>
            <a:endParaRPr lang="en-US" altLang="en-US" dirty="0"/>
          </a:p>
          <a:p>
            <a:pPr>
              <a:buSzPct val="155000"/>
            </a:pPr>
            <a:endParaRPr lang="en-US" altLang="en-US" sz="2400" dirty="0"/>
          </a:p>
          <a:p>
            <a:pPr>
              <a:buSzPct val="155000"/>
            </a:pPr>
            <a:endParaRPr lang="en-US" altLang="en-US" sz="2400" dirty="0"/>
          </a:p>
        </p:txBody>
      </p:sp>
    </p:spTree>
    <p:extLst>
      <p:ext uri="{BB962C8B-B14F-4D97-AF65-F5344CB8AC3E}">
        <p14:creationId xmlns:p14="http://schemas.microsoft.com/office/powerpoint/2010/main" val="4286192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143125" y="589674"/>
            <a:ext cx="6854330" cy="951946"/>
          </a:xfrm>
          <a:noFill/>
        </p:spPr>
        <p:txBody>
          <a:bodyPr>
            <a:normAutofit/>
          </a:bodyPr>
          <a:lstStyle/>
          <a:p>
            <a:r>
              <a:rPr lang="en-US" altLang="en-US" b="1" dirty="0">
                <a:solidFill>
                  <a:schemeClr val="bg2">
                    <a:lumMod val="25000"/>
                  </a:schemeClr>
                </a:solidFill>
              </a:rPr>
              <a:t>You Have a New Job</a:t>
            </a:r>
            <a:r>
              <a:rPr lang="mr-IN" altLang="en-US" b="1" dirty="0">
                <a:solidFill>
                  <a:schemeClr val="bg2">
                    <a:lumMod val="25000"/>
                  </a:schemeClr>
                </a:solidFill>
              </a:rPr>
              <a:t>…</a:t>
            </a:r>
            <a:endParaRPr lang="en-US" altLang="en-US" b="1" dirty="0">
              <a:solidFill>
                <a:schemeClr val="bg2">
                  <a:lumMod val="25000"/>
                </a:schemeClr>
              </a:solidFill>
            </a:endParaRPr>
          </a:p>
        </p:txBody>
      </p:sp>
      <p:sp>
        <p:nvSpPr>
          <p:cNvPr id="16386" name="Content Placeholder 2"/>
          <p:cNvSpPr>
            <a:spLocks noGrp="1"/>
          </p:cNvSpPr>
          <p:nvPr>
            <p:ph idx="1"/>
          </p:nvPr>
        </p:nvSpPr>
        <p:spPr>
          <a:xfrm>
            <a:off x="2143125" y="1557449"/>
            <a:ext cx="6854330" cy="4494763"/>
          </a:xfrm>
        </p:spPr>
        <p:txBody>
          <a:bodyPr>
            <a:normAutofit/>
          </a:bodyPr>
          <a:lstStyle/>
          <a:p>
            <a:pPr>
              <a:buSzPct val="155000"/>
            </a:pPr>
            <a:r>
              <a:rPr lang="en-US" altLang="en-US" dirty="0">
                <a:solidFill>
                  <a:schemeClr val="tx2"/>
                </a:solidFill>
              </a:rPr>
              <a:t>Journalist</a:t>
            </a:r>
          </a:p>
          <a:p>
            <a:pPr>
              <a:buSzPct val="155000"/>
            </a:pPr>
            <a:r>
              <a:rPr lang="en-US" altLang="en-US" dirty="0">
                <a:solidFill>
                  <a:schemeClr val="tx2"/>
                </a:solidFill>
              </a:rPr>
              <a:t>Storyteller</a:t>
            </a:r>
          </a:p>
          <a:p>
            <a:pPr>
              <a:buSzPct val="155000"/>
            </a:pPr>
            <a:r>
              <a:rPr lang="en-US" altLang="en-US" dirty="0">
                <a:solidFill>
                  <a:schemeClr val="tx2"/>
                </a:solidFill>
              </a:rPr>
              <a:t>Writer</a:t>
            </a:r>
          </a:p>
          <a:p>
            <a:pPr>
              <a:buSzPct val="155000"/>
            </a:pPr>
            <a:r>
              <a:rPr lang="en-US" altLang="en-US" dirty="0">
                <a:solidFill>
                  <a:schemeClr val="tx2"/>
                </a:solidFill>
              </a:rPr>
              <a:t>Researcher</a:t>
            </a:r>
          </a:p>
          <a:p>
            <a:pPr>
              <a:buSzPct val="155000"/>
            </a:pPr>
            <a:r>
              <a:rPr lang="en-US" altLang="en-US" dirty="0">
                <a:solidFill>
                  <a:schemeClr val="tx2"/>
                </a:solidFill>
              </a:rPr>
              <a:t>Photographer</a:t>
            </a:r>
          </a:p>
          <a:p>
            <a:pPr>
              <a:buSzPct val="155000"/>
            </a:pPr>
            <a:r>
              <a:rPr lang="en-US" altLang="en-US" dirty="0">
                <a:solidFill>
                  <a:schemeClr val="tx2"/>
                </a:solidFill>
              </a:rPr>
              <a:t>Movie maker</a:t>
            </a:r>
          </a:p>
          <a:p>
            <a:pPr>
              <a:buSzPct val="155000"/>
            </a:pPr>
            <a:r>
              <a:rPr lang="en-US" altLang="en-US" dirty="0">
                <a:solidFill>
                  <a:schemeClr val="tx2"/>
                </a:solidFill>
              </a:rPr>
              <a:t>Teacher </a:t>
            </a:r>
          </a:p>
          <a:p>
            <a:pPr>
              <a:buSzPct val="155000"/>
            </a:pPr>
            <a:r>
              <a:rPr lang="en-US" altLang="en-US" dirty="0">
                <a:solidFill>
                  <a:schemeClr val="tx2"/>
                </a:solidFill>
              </a:rPr>
              <a:t>Comedian</a:t>
            </a:r>
          </a:p>
          <a:p>
            <a:pPr>
              <a:buSzPct val="155000"/>
            </a:pPr>
            <a:r>
              <a:rPr lang="en-US" altLang="en-US" dirty="0">
                <a:solidFill>
                  <a:schemeClr val="tx2"/>
                </a:solidFill>
              </a:rPr>
              <a:t>All of the above!</a:t>
            </a:r>
            <a:endParaRPr lang="en-US" altLang="en-US" dirty="0"/>
          </a:p>
          <a:p>
            <a:pPr>
              <a:buClr>
                <a:srgbClr val="990099"/>
              </a:buClr>
              <a:buSzPct val="155000"/>
            </a:pPr>
            <a:endParaRPr lang="en-US" altLang="en-US" dirty="0"/>
          </a:p>
          <a:p>
            <a:pPr>
              <a:buClr>
                <a:srgbClr val="990099"/>
              </a:buClr>
              <a:buSzPct val="155000"/>
            </a:pPr>
            <a:endParaRPr lang="en-US" altLang="en-US" dirty="0"/>
          </a:p>
          <a:p>
            <a:pPr>
              <a:buClr>
                <a:srgbClr val="990099"/>
              </a:buClr>
              <a:buSzPct val="155000"/>
            </a:pPr>
            <a:endParaRPr lang="en-US" altLang="en-US" dirty="0"/>
          </a:p>
          <a:p>
            <a:pPr marL="0" indent="0">
              <a:buClr>
                <a:srgbClr val="990099"/>
              </a:buClr>
              <a:buSzPct val="155000"/>
              <a:buNone/>
            </a:pPr>
            <a:endParaRPr lang="en-US" altLang="en-US" dirty="0"/>
          </a:p>
          <a:p>
            <a:pPr>
              <a:buSzPct val="155000"/>
            </a:pPr>
            <a:endParaRPr lang="en-US" altLang="en-US" sz="2400" dirty="0"/>
          </a:p>
        </p:txBody>
      </p:sp>
      <p:sp>
        <p:nvSpPr>
          <p:cNvPr id="2" name="TextBox 1">
            <a:extLst>
              <a:ext uri="{FF2B5EF4-FFF2-40B4-BE49-F238E27FC236}">
                <a16:creationId xmlns:a16="http://schemas.microsoft.com/office/drawing/2014/main" id="{BB64F862-49A9-7E40-B936-AF5C9F409D8F}"/>
              </a:ext>
            </a:extLst>
          </p:cNvPr>
          <p:cNvSpPr txBox="1"/>
          <p:nvPr/>
        </p:nvSpPr>
        <p:spPr>
          <a:xfrm>
            <a:off x="565484" y="697832"/>
            <a:ext cx="0" cy="0"/>
          </a:xfrm>
          <a:prstGeom prst="rect">
            <a:avLst/>
          </a:prstGeom>
        </p:spPr>
        <p:txBody>
          <a:bodyPr vert="horz" wrap="none" lIns="0" tIns="0" rIns="0" bIns="0" rtlCol="0">
            <a:noAutofit/>
          </a:bodyPr>
          <a:lstStyle/>
          <a:p>
            <a:pPr marL="360000" indent="-360000">
              <a:lnSpc>
                <a:spcPct val="102000"/>
              </a:lnSpc>
              <a:spcBef>
                <a:spcPts val="0"/>
              </a:spcBef>
              <a:spcAft>
                <a:spcPts val="1200"/>
              </a:spcAft>
              <a:buClr>
                <a:srgbClr val="01B6F0"/>
              </a:buClr>
              <a:buSzPct val="150000"/>
            </a:pPr>
            <a:endParaRPr lang="en-US" sz="2400" dirty="0">
              <a:solidFill>
                <a:srgbClr val="595959"/>
              </a:solidFill>
            </a:endParaRPr>
          </a:p>
        </p:txBody>
      </p:sp>
      <p:sp>
        <p:nvSpPr>
          <p:cNvPr id="3" name="TextBox 2">
            <a:extLst>
              <a:ext uri="{FF2B5EF4-FFF2-40B4-BE49-F238E27FC236}">
                <a16:creationId xmlns:a16="http://schemas.microsoft.com/office/drawing/2014/main" id="{771D940D-2BF4-1745-A1EB-D16CEC16FC2F}"/>
              </a:ext>
            </a:extLst>
          </p:cNvPr>
          <p:cNvSpPr txBox="1"/>
          <p:nvPr/>
        </p:nvSpPr>
        <p:spPr>
          <a:xfrm>
            <a:off x="481263" y="216568"/>
            <a:ext cx="0" cy="0"/>
          </a:xfrm>
          <a:prstGeom prst="rect">
            <a:avLst/>
          </a:prstGeom>
        </p:spPr>
        <p:txBody>
          <a:bodyPr vert="horz" wrap="none" lIns="0" tIns="0" rIns="0" bIns="0" rtlCol="0">
            <a:noAutofit/>
          </a:bodyPr>
          <a:lstStyle/>
          <a:p>
            <a:pPr marL="360000" indent="-360000">
              <a:lnSpc>
                <a:spcPct val="102000"/>
              </a:lnSpc>
              <a:spcBef>
                <a:spcPts val="0"/>
              </a:spcBef>
              <a:spcAft>
                <a:spcPts val="1200"/>
              </a:spcAft>
              <a:buClr>
                <a:srgbClr val="01B6F0"/>
              </a:buClr>
              <a:buSzPct val="150000"/>
            </a:pPr>
            <a:endParaRPr lang="en-US" sz="2400" dirty="0">
              <a:solidFill>
                <a:srgbClr val="595959"/>
              </a:solidFill>
            </a:endParaRPr>
          </a:p>
        </p:txBody>
      </p:sp>
      <p:sp>
        <p:nvSpPr>
          <p:cNvPr id="4" name="TextBox 3">
            <a:extLst>
              <a:ext uri="{FF2B5EF4-FFF2-40B4-BE49-F238E27FC236}">
                <a16:creationId xmlns:a16="http://schemas.microsoft.com/office/drawing/2014/main" id="{1BA8EE02-F1F8-CC4E-8221-DA8C243181E1}"/>
              </a:ext>
            </a:extLst>
          </p:cNvPr>
          <p:cNvSpPr txBox="1"/>
          <p:nvPr/>
        </p:nvSpPr>
        <p:spPr>
          <a:xfrm>
            <a:off x="1070811" y="649705"/>
            <a:ext cx="0" cy="0"/>
          </a:xfrm>
          <a:prstGeom prst="rect">
            <a:avLst/>
          </a:prstGeom>
        </p:spPr>
        <p:txBody>
          <a:bodyPr vert="horz" wrap="none" lIns="0" tIns="0" rIns="0" bIns="0" rtlCol="0">
            <a:noAutofit/>
          </a:bodyPr>
          <a:lstStyle/>
          <a:p>
            <a:pPr marL="360000" indent="-360000">
              <a:lnSpc>
                <a:spcPct val="102000"/>
              </a:lnSpc>
              <a:spcBef>
                <a:spcPts val="0"/>
              </a:spcBef>
              <a:spcAft>
                <a:spcPts val="1200"/>
              </a:spcAft>
              <a:buClr>
                <a:srgbClr val="01B6F0"/>
              </a:buClr>
              <a:buSzPct val="150000"/>
            </a:pPr>
            <a:endParaRPr lang="en-US" sz="2400" dirty="0">
              <a:solidFill>
                <a:srgbClr val="595959"/>
              </a:solidFill>
            </a:endParaRPr>
          </a:p>
        </p:txBody>
      </p:sp>
      <p:sp>
        <p:nvSpPr>
          <p:cNvPr id="5" name="TextBox 4">
            <a:extLst>
              <a:ext uri="{FF2B5EF4-FFF2-40B4-BE49-F238E27FC236}">
                <a16:creationId xmlns:a16="http://schemas.microsoft.com/office/drawing/2014/main" id="{9C55BBAD-8FCD-0F44-860C-AE9D45CB13CA}"/>
              </a:ext>
            </a:extLst>
          </p:cNvPr>
          <p:cNvSpPr txBox="1"/>
          <p:nvPr/>
        </p:nvSpPr>
        <p:spPr>
          <a:xfrm>
            <a:off x="709863" y="637674"/>
            <a:ext cx="0" cy="0"/>
          </a:xfrm>
          <a:prstGeom prst="rect">
            <a:avLst/>
          </a:prstGeom>
        </p:spPr>
        <p:txBody>
          <a:bodyPr vert="horz" wrap="none" lIns="0" tIns="0" rIns="0" bIns="0" rtlCol="0">
            <a:noAutofit/>
          </a:bodyPr>
          <a:lstStyle/>
          <a:p>
            <a:pPr marL="360000" indent="-360000">
              <a:lnSpc>
                <a:spcPct val="102000"/>
              </a:lnSpc>
              <a:spcBef>
                <a:spcPts val="0"/>
              </a:spcBef>
              <a:spcAft>
                <a:spcPts val="1200"/>
              </a:spcAft>
              <a:buClr>
                <a:srgbClr val="01B6F0"/>
              </a:buClr>
              <a:buSzPct val="150000"/>
            </a:pPr>
            <a:endParaRPr lang="en-US" sz="2400" dirty="0">
              <a:solidFill>
                <a:srgbClr val="595959"/>
              </a:solidFill>
            </a:endParaRPr>
          </a:p>
        </p:txBody>
      </p:sp>
      <p:sp>
        <p:nvSpPr>
          <p:cNvPr id="8" name="TextBox 7">
            <a:extLst>
              <a:ext uri="{FF2B5EF4-FFF2-40B4-BE49-F238E27FC236}">
                <a16:creationId xmlns:a16="http://schemas.microsoft.com/office/drawing/2014/main" id="{5CE2E679-87BA-3C44-9B08-AF9AAD07E711}"/>
              </a:ext>
            </a:extLst>
          </p:cNvPr>
          <p:cNvSpPr txBox="1"/>
          <p:nvPr/>
        </p:nvSpPr>
        <p:spPr>
          <a:xfrm>
            <a:off x="625642" y="469232"/>
            <a:ext cx="0" cy="0"/>
          </a:xfrm>
          <a:prstGeom prst="rect">
            <a:avLst/>
          </a:prstGeom>
        </p:spPr>
        <p:txBody>
          <a:bodyPr vert="horz" wrap="none" lIns="0" tIns="0" rIns="0" bIns="0" rtlCol="0">
            <a:noAutofit/>
          </a:bodyPr>
          <a:lstStyle/>
          <a:p>
            <a:pPr marL="360000" indent="-360000">
              <a:lnSpc>
                <a:spcPct val="102000"/>
              </a:lnSpc>
              <a:spcBef>
                <a:spcPts val="0"/>
              </a:spcBef>
              <a:spcAft>
                <a:spcPts val="1200"/>
              </a:spcAft>
              <a:buClr>
                <a:srgbClr val="01B6F0"/>
              </a:buClr>
              <a:buSzPct val="150000"/>
            </a:pPr>
            <a:endParaRPr lang="en-US" sz="2400" dirty="0">
              <a:solidFill>
                <a:srgbClr val="595959"/>
              </a:solidFill>
            </a:endParaRPr>
          </a:p>
        </p:txBody>
      </p:sp>
      <p:sp>
        <p:nvSpPr>
          <p:cNvPr id="9" name="TextBox 8">
            <a:extLst>
              <a:ext uri="{FF2B5EF4-FFF2-40B4-BE49-F238E27FC236}">
                <a16:creationId xmlns:a16="http://schemas.microsoft.com/office/drawing/2014/main" id="{C65CC1C9-6EF9-E948-9164-C664F181A8FE}"/>
              </a:ext>
            </a:extLst>
          </p:cNvPr>
          <p:cNvSpPr txBox="1"/>
          <p:nvPr/>
        </p:nvSpPr>
        <p:spPr>
          <a:xfrm>
            <a:off x="1383632" y="336884"/>
            <a:ext cx="0" cy="0"/>
          </a:xfrm>
          <a:prstGeom prst="rect">
            <a:avLst/>
          </a:prstGeom>
        </p:spPr>
        <p:txBody>
          <a:bodyPr vert="horz" wrap="none" lIns="0" tIns="0" rIns="0" bIns="0" rtlCol="0">
            <a:noAutofit/>
          </a:bodyPr>
          <a:lstStyle/>
          <a:p>
            <a:pPr marL="360000" indent="-360000">
              <a:lnSpc>
                <a:spcPct val="102000"/>
              </a:lnSpc>
              <a:spcBef>
                <a:spcPts val="0"/>
              </a:spcBef>
              <a:spcAft>
                <a:spcPts val="1200"/>
              </a:spcAft>
              <a:buClr>
                <a:srgbClr val="01B6F0"/>
              </a:buClr>
              <a:buSzPct val="150000"/>
            </a:pPr>
            <a:endParaRPr lang="en-US" sz="2400" dirty="0">
              <a:solidFill>
                <a:srgbClr val="595959"/>
              </a:solidFill>
            </a:endParaRPr>
          </a:p>
        </p:txBody>
      </p:sp>
      <p:sp>
        <p:nvSpPr>
          <p:cNvPr id="10" name="TextBox 9">
            <a:extLst>
              <a:ext uri="{FF2B5EF4-FFF2-40B4-BE49-F238E27FC236}">
                <a16:creationId xmlns:a16="http://schemas.microsoft.com/office/drawing/2014/main" id="{1D4BFB3F-7050-974F-888E-6878519621C0}"/>
              </a:ext>
            </a:extLst>
          </p:cNvPr>
          <p:cNvSpPr txBox="1"/>
          <p:nvPr/>
        </p:nvSpPr>
        <p:spPr>
          <a:xfrm>
            <a:off x="2358189" y="240632"/>
            <a:ext cx="0" cy="0"/>
          </a:xfrm>
          <a:prstGeom prst="rect">
            <a:avLst/>
          </a:prstGeom>
        </p:spPr>
        <p:txBody>
          <a:bodyPr vert="horz" wrap="none" lIns="0" tIns="0" rIns="0" bIns="0" rtlCol="0">
            <a:noAutofit/>
          </a:bodyPr>
          <a:lstStyle/>
          <a:p>
            <a:pPr marL="360000" indent="-360000">
              <a:lnSpc>
                <a:spcPct val="102000"/>
              </a:lnSpc>
              <a:spcBef>
                <a:spcPts val="0"/>
              </a:spcBef>
              <a:spcAft>
                <a:spcPts val="1200"/>
              </a:spcAft>
              <a:buClr>
                <a:srgbClr val="01B6F0"/>
              </a:buClr>
              <a:buSzPct val="150000"/>
            </a:pPr>
            <a:endParaRPr lang="en-US" sz="2400" dirty="0">
              <a:solidFill>
                <a:srgbClr val="595959"/>
              </a:solidFill>
            </a:endParaRPr>
          </a:p>
        </p:txBody>
      </p:sp>
      <p:sp>
        <p:nvSpPr>
          <p:cNvPr id="11" name="TextBox 10">
            <a:extLst>
              <a:ext uri="{FF2B5EF4-FFF2-40B4-BE49-F238E27FC236}">
                <a16:creationId xmlns:a16="http://schemas.microsoft.com/office/drawing/2014/main" id="{EDC1770A-6EB2-774F-92E0-C4CEEFFEA13F}"/>
              </a:ext>
            </a:extLst>
          </p:cNvPr>
          <p:cNvSpPr txBox="1"/>
          <p:nvPr/>
        </p:nvSpPr>
        <p:spPr>
          <a:xfrm>
            <a:off x="4499811" y="6701589"/>
            <a:ext cx="0" cy="0"/>
          </a:xfrm>
          <a:prstGeom prst="rect">
            <a:avLst/>
          </a:prstGeom>
        </p:spPr>
        <p:txBody>
          <a:bodyPr vert="horz" wrap="none" lIns="0" tIns="0" rIns="0" bIns="0" rtlCol="0">
            <a:noAutofit/>
          </a:bodyPr>
          <a:lstStyle/>
          <a:p>
            <a:pPr marL="360000" indent="-360000">
              <a:lnSpc>
                <a:spcPct val="102000"/>
              </a:lnSpc>
              <a:spcBef>
                <a:spcPts val="0"/>
              </a:spcBef>
              <a:spcAft>
                <a:spcPts val="1200"/>
              </a:spcAft>
              <a:buClr>
                <a:srgbClr val="01B6F0"/>
              </a:buClr>
              <a:buSzPct val="150000"/>
            </a:pPr>
            <a:endParaRPr lang="en-US" sz="2400" dirty="0">
              <a:solidFill>
                <a:srgbClr val="595959"/>
              </a:solidFill>
            </a:endParaRPr>
          </a:p>
        </p:txBody>
      </p:sp>
    </p:spTree>
    <p:extLst>
      <p:ext uri="{BB962C8B-B14F-4D97-AF65-F5344CB8AC3E}">
        <p14:creationId xmlns:p14="http://schemas.microsoft.com/office/powerpoint/2010/main" val="465773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43559-BA65-1949-8274-469224310013}"/>
              </a:ext>
            </a:extLst>
          </p:cNvPr>
          <p:cNvSpPr>
            <a:spLocks noGrp="1"/>
          </p:cNvSpPr>
          <p:nvPr>
            <p:ph type="title"/>
          </p:nvPr>
        </p:nvSpPr>
        <p:spPr/>
        <p:txBody>
          <a:bodyPr/>
          <a:lstStyle/>
          <a:p>
            <a:r>
              <a:rPr lang="en-US" dirty="0"/>
              <a:t>Other Tips</a:t>
            </a:r>
          </a:p>
        </p:txBody>
      </p:sp>
      <p:sp>
        <p:nvSpPr>
          <p:cNvPr id="3" name="Content Placeholder 2">
            <a:extLst>
              <a:ext uri="{FF2B5EF4-FFF2-40B4-BE49-F238E27FC236}">
                <a16:creationId xmlns:a16="http://schemas.microsoft.com/office/drawing/2014/main" id="{96F25261-498A-4E40-8110-F3249FB7A51F}"/>
              </a:ext>
            </a:extLst>
          </p:cNvPr>
          <p:cNvSpPr>
            <a:spLocks noGrp="1"/>
          </p:cNvSpPr>
          <p:nvPr>
            <p:ph idx="1"/>
          </p:nvPr>
        </p:nvSpPr>
        <p:spPr/>
        <p:txBody>
          <a:bodyPr/>
          <a:lstStyle/>
          <a:p>
            <a:r>
              <a:rPr lang="en-US" dirty="0"/>
              <a:t>Google </a:t>
            </a:r>
            <a:r>
              <a:rPr lang="en-US" b="1" dirty="0"/>
              <a:t>❤️ 🔒</a:t>
            </a:r>
          </a:p>
          <a:p>
            <a:r>
              <a:rPr lang="en-US" dirty="0"/>
              <a:t>Search </a:t>
            </a:r>
            <a:r>
              <a:rPr lang="en-US" dirty="0" err="1"/>
              <a:t>site:yoursite.com.au</a:t>
            </a:r>
            <a:endParaRPr lang="en-US" dirty="0"/>
          </a:p>
          <a:p>
            <a:r>
              <a:rPr lang="en-US" dirty="0"/>
              <a:t> Mobile friendly websites</a:t>
            </a:r>
          </a:p>
          <a:p>
            <a:r>
              <a:rPr lang="en-US" dirty="0"/>
              <a:t>Meta Description tag “Snippet”</a:t>
            </a:r>
          </a:p>
        </p:txBody>
      </p:sp>
    </p:spTree>
    <p:extLst>
      <p:ext uri="{BB962C8B-B14F-4D97-AF65-F5344CB8AC3E}">
        <p14:creationId xmlns:p14="http://schemas.microsoft.com/office/powerpoint/2010/main" val="2967724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143125" y="602217"/>
            <a:ext cx="6645275" cy="951946"/>
          </a:xfrm>
          <a:noFill/>
        </p:spPr>
        <p:txBody>
          <a:bodyPr>
            <a:normAutofit/>
          </a:bodyPr>
          <a:lstStyle/>
          <a:p>
            <a:r>
              <a:rPr lang="en-US" altLang="en-US" b="1" dirty="0">
                <a:solidFill>
                  <a:srgbClr val="2A3373"/>
                </a:solidFill>
              </a:rPr>
              <a:t>Google Accounts</a:t>
            </a:r>
          </a:p>
        </p:txBody>
      </p:sp>
      <p:sp>
        <p:nvSpPr>
          <p:cNvPr id="16386" name="Content Placeholder 2"/>
          <p:cNvSpPr>
            <a:spLocks noGrp="1"/>
          </p:cNvSpPr>
          <p:nvPr>
            <p:ph idx="1"/>
          </p:nvPr>
        </p:nvSpPr>
        <p:spPr>
          <a:xfrm>
            <a:off x="2143125" y="1554163"/>
            <a:ext cx="6645275" cy="4494763"/>
          </a:xfrm>
        </p:spPr>
        <p:txBody>
          <a:bodyPr>
            <a:normAutofit/>
          </a:bodyPr>
          <a:lstStyle/>
          <a:p>
            <a:pPr>
              <a:buSzPct val="155000"/>
            </a:pPr>
            <a:r>
              <a:rPr lang="en-US" altLang="en-US" dirty="0">
                <a:solidFill>
                  <a:schemeClr val="tx2"/>
                </a:solidFill>
              </a:rPr>
              <a:t>Google account is just an email address and a password</a:t>
            </a:r>
          </a:p>
          <a:p>
            <a:pPr>
              <a:buSzPct val="155000"/>
            </a:pPr>
            <a:r>
              <a:rPr lang="en-US" altLang="en-US" dirty="0">
                <a:solidFill>
                  <a:schemeClr val="tx2"/>
                </a:solidFill>
              </a:rPr>
              <a:t>Used to access all of Google’s tools and services </a:t>
            </a:r>
            <a:r>
              <a:rPr lang="mr-IN" altLang="en-US" dirty="0">
                <a:solidFill>
                  <a:schemeClr val="tx2"/>
                </a:solidFill>
              </a:rPr>
              <a:t>–</a:t>
            </a:r>
            <a:r>
              <a:rPr lang="en-US" altLang="en-US" dirty="0">
                <a:solidFill>
                  <a:schemeClr val="tx2"/>
                </a:solidFill>
              </a:rPr>
              <a:t> Maps, Analytics, Google Ads (Keyword Tool), Search Console </a:t>
            </a:r>
            <a:r>
              <a:rPr lang="en-US" altLang="en-US" dirty="0" err="1">
                <a:solidFill>
                  <a:schemeClr val="tx2"/>
                </a:solidFill>
              </a:rPr>
              <a:t>etc</a:t>
            </a:r>
            <a:endParaRPr lang="en-US" altLang="en-US" dirty="0">
              <a:solidFill>
                <a:schemeClr val="tx2"/>
              </a:solidFill>
            </a:endParaRPr>
          </a:p>
          <a:p>
            <a:pPr>
              <a:buSzPct val="155000"/>
            </a:pPr>
            <a:r>
              <a:rPr lang="en-US" altLang="en-US" dirty="0">
                <a:solidFill>
                  <a:schemeClr val="tx2"/>
                </a:solidFill>
              </a:rPr>
              <a:t>Don’t have to use a Gmail email.</a:t>
            </a:r>
          </a:p>
          <a:p>
            <a:pPr>
              <a:buSzPct val="155000"/>
            </a:pPr>
            <a:r>
              <a:rPr lang="en-US" altLang="en-US" dirty="0">
                <a:solidFill>
                  <a:schemeClr val="tx2"/>
                </a:solidFill>
              </a:rPr>
              <a:t>Generally use your main business email. (much easier to remember 2 years later than surfer87@gmail.com)</a:t>
            </a:r>
          </a:p>
          <a:p>
            <a:pPr>
              <a:buSzPct val="155000"/>
            </a:pPr>
            <a:r>
              <a:rPr lang="en-US" altLang="en-US" dirty="0">
                <a:solidFill>
                  <a:schemeClr val="tx2"/>
                </a:solidFill>
              </a:rPr>
              <a:t>Record your login details</a:t>
            </a:r>
          </a:p>
          <a:p>
            <a:pPr>
              <a:buSzPct val="155000"/>
            </a:pPr>
            <a:r>
              <a:rPr lang="en-US" altLang="en-US" dirty="0">
                <a:solidFill>
                  <a:schemeClr val="tx2"/>
                </a:solidFill>
              </a:rPr>
              <a:t>Forgotten passwords can be retrieved but if you forget the login email you will lose your data</a:t>
            </a:r>
          </a:p>
        </p:txBody>
      </p:sp>
    </p:spTree>
    <p:extLst>
      <p:ext uri="{BB962C8B-B14F-4D97-AF65-F5344CB8AC3E}">
        <p14:creationId xmlns:p14="http://schemas.microsoft.com/office/powerpoint/2010/main" val="260850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143125" y="602217"/>
            <a:ext cx="6645275" cy="951946"/>
          </a:xfrm>
          <a:noFill/>
        </p:spPr>
        <p:txBody>
          <a:bodyPr>
            <a:normAutofit/>
          </a:bodyPr>
          <a:lstStyle/>
          <a:p>
            <a:r>
              <a:rPr lang="en-US" altLang="en-US" b="1" dirty="0">
                <a:solidFill>
                  <a:srgbClr val="2A3373"/>
                </a:solidFill>
              </a:rPr>
              <a:t>Google Ads</a:t>
            </a:r>
          </a:p>
        </p:txBody>
      </p:sp>
      <p:sp>
        <p:nvSpPr>
          <p:cNvPr id="16386" name="Content Placeholder 2"/>
          <p:cNvSpPr>
            <a:spLocks noGrp="1"/>
          </p:cNvSpPr>
          <p:nvPr>
            <p:ph idx="1"/>
          </p:nvPr>
        </p:nvSpPr>
        <p:spPr>
          <a:xfrm>
            <a:off x="2143125" y="1554163"/>
            <a:ext cx="6645275" cy="4494763"/>
          </a:xfrm>
        </p:spPr>
        <p:txBody>
          <a:bodyPr>
            <a:normAutofit/>
          </a:bodyPr>
          <a:lstStyle/>
          <a:p>
            <a:pPr>
              <a:buSzPct val="155000"/>
            </a:pPr>
            <a:r>
              <a:rPr lang="en-US" altLang="en-US" dirty="0">
                <a:solidFill>
                  <a:schemeClr val="tx2"/>
                </a:solidFill>
              </a:rPr>
              <a:t>Break your marketing down into Campaigns and Ad Groups</a:t>
            </a:r>
          </a:p>
          <a:p>
            <a:pPr>
              <a:buSzPct val="155000"/>
            </a:pPr>
            <a:r>
              <a:rPr lang="en-US" altLang="en-US" dirty="0">
                <a:solidFill>
                  <a:schemeClr val="tx2"/>
                </a:solidFill>
              </a:rPr>
              <a:t>Write </a:t>
            </a:r>
            <a:r>
              <a:rPr lang="en-US" altLang="en-US" b="1" dirty="0">
                <a:solidFill>
                  <a:schemeClr val="tx2"/>
                </a:solidFill>
              </a:rPr>
              <a:t>LOTS</a:t>
            </a:r>
            <a:r>
              <a:rPr lang="en-US" altLang="en-US" dirty="0">
                <a:solidFill>
                  <a:schemeClr val="tx2"/>
                </a:solidFill>
              </a:rPr>
              <a:t> of ads</a:t>
            </a:r>
          </a:p>
          <a:p>
            <a:pPr>
              <a:buSzPct val="155000"/>
            </a:pPr>
            <a:r>
              <a:rPr lang="en-US" altLang="en-US" dirty="0">
                <a:solidFill>
                  <a:schemeClr val="tx2"/>
                </a:solidFill>
              </a:rPr>
              <a:t>Really concentrate on your titles</a:t>
            </a:r>
          </a:p>
          <a:p>
            <a:pPr>
              <a:buSzPct val="155000"/>
            </a:pPr>
            <a:r>
              <a:rPr lang="en-US" altLang="en-US" dirty="0">
                <a:solidFill>
                  <a:schemeClr val="tx2"/>
                </a:solidFill>
              </a:rPr>
              <a:t>Extensions</a:t>
            </a:r>
          </a:p>
          <a:p>
            <a:pPr>
              <a:buSzPct val="155000"/>
            </a:pPr>
            <a:r>
              <a:rPr lang="en-US" altLang="en-US" dirty="0">
                <a:solidFill>
                  <a:schemeClr val="tx2"/>
                </a:solidFill>
              </a:rPr>
              <a:t>Call Tracking</a:t>
            </a:r>
          </a:p>
          <a:p>
            <a:pPr>
              <a:buSzPct val="155000"/>
            </a:pPr>
            <a:r>
              <a:rPr lang="en-US" altLang="en-US" dirty="0">
                <a:solidFill>
                  <a:schemeClr val="tx2"/>
                </a:solidFill>
              </a:rPr>
              <a:t>Review! </a:t>
            </a:r>
            <a:r>
              <a:rPr lang="mr-IN" altLang="en-US" dirty="0">
                <a:solidFill>
                  <a:schemeClr val="tx2"/>
                </a:solidFill>
              </a:rPr>
              <a:t>–</a:t>
            </a:r>
            <a:r>
              <a:rPr lang="en-US" altLang="en-US" dirty="0">
                <a:solidFill>
                  <a:schemeClr val="tx2"/>
                </a:solidFill>
              </a:rPr>
              <a:t> CTR (Click Through Ratio)</a:t>
            </a:r>
          </a:p>
          <a:p>
            <a:pPr>
              <a:buSzPct val="155000"/>
            </a:pPr>
            <a:r>
              <a:rPr lang="en-US" altLang="en-US" dirty="0">
                <a:solidFill>
                  <a:schemeClr val="tx2"/>
                </a:solidFill>
              </a:rPr>
              <a:t>Quality Score </a:t>
            </a:r>
            <a:r>
              <a:rPr lang="mr-IN" altLang="en-US" dirty="0">
                <a:solidFill>
                  <a:schemeClr val="tx2"/>
                </a:solidFill>
              </a:rPr>
              <a:t>–</a:t>
            </a:r>
            <a:r>
              <a:rPr lang="en-US" altLang="en-US" dirty="0">
                <a:solidFill>
                  <a:schemeClr val="tx2"/>
                </a:solidFill>
              </a:rPr>
              <a:t> Relevant/catchy ads and campaigns pay less for clicks</a:t>
            </a:r>
          </a:p>
          <a:p>
            <a:pPr>
              <a:buSzPct val="155000"/>
            </a:pPr>
            <a:r>
              <a:rPr lang="en-US" altLang="en-US" dirty="0">
                <a:solidFill>
                  <a:schemeClr val="tx2"/>
                </a:solidFill>
              </a:rPr>
              <a:t>For a basic intro</a:t>
            </a:r>
            <a:br>
              <a:rPr lang="en-US" altLang="en-US" dirty="0">
                <a:solidFill>
                  <a:schemeClr val="tx2"/>
                </a:solidFill>
              </a:rPr>
            </a:br>
            <a:r>
              <a:rPr lang="en-US" altLang="en-US" dirty="0">
                <a:solidFill>
                  <a:schemeClr val="tx2"/>
                </a:solidFill>
              </a:rPr>
              <a:t>https://</a:t>
            </a:r>
            <a:r>
              <a:rPr lang="en-US" altLang="en-US" dirty="0" err="1">
                <a:solidFill>
                  <a:schemeClr val="tx2"/>
                </a:solidFill>
              </a:rPr>
              <a:t>www.wordstream.com</a:t>
            </a:r>
            <a:r>
              <a:rPr lang="en-US" altLang="en-US" dirty="0">
                <a:solidFill>
                  <a:schemeClr val="tx2"/>
                </a:solidFill>
              </a:rPr>
              <a:t>/learn</a:t>
            </a:r>
            <a:br>
              <a:rPr lang="en-US" altLang="en-US" dirty="0">
                <a:solidFill>
                  <a:schemeClr val="tx2"/>
                </a:solidFill>
              </a:rPr>
            </a:br>
            <a:r>
              <a:rPr lang="en-US" altLang="en-US" dirty="0">
                <a:solidFill>
                  <a:schemeClr val="tx2"/>
                </a:solidFill>
              </a:rPr>
              <a:t>https://</a:t>
            </a:r>
            <a:r>
              <a:rPr lang="en-US" altLang="en-US" dirty="0" err="1">
                <a:solidFill>
                  <a:schemeClr val="tx2"/>
                </a:solidFill>
              </a:rPr>
              <a:t>support.google.com</a:t>
            </a:r>
            <a:r>
              <a:rPr lang="en-US" altLang="en-US" dirty="0">
                <a:solidFill>
                  <a:schemeClr val="tx2"/>
                </a:solidFill>
              </a:rPr>
              <a:t>/google-ads</a:t>
            </a:r>
            <a:endParaRPr lang="en-US" altLang="en-US" sz="2400" dirty="0"/>
          </a:p>
        </p:txBody>
      </p:sp>
    </p:spTree>
    <p:extLst>
      <p:ext uri="{BB962C8B-B14F-4D97-AF65-F5344CB8AC3E}">
        <p14:creationId xmlns:p14="http://schemas.microsoft.com/office/powerpoint/2010/main" val="1731903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14F1-7D96-E942-9BCA-F4BAD7878365}"/>
              </a:ext>
            </a:extLst>
          </p:cNvPr>
          <p:cNvSpPr>
            <a:spLocks noGrp="1"/>
          </p:cNvSpPr>
          <p:nvPr>
            <p:ph type="title"/>
          </p:nvPr>
        </p:nvSpPr>
        <p:spPr/>
        <p:txBody>
          <a:bodyPr/>
          <a:lstStyle/>
          <a:p>
            <a:r>
              <a:rPr lang="en-US" dirty="0"/>
              <a:t>To Do…</a:t>
            </a:r>
          </a:p>
        </p:txBody>
      </p:sp>
      <p:sp>
        <p:nvSpPr>
          <p:cNvPr id="16386" name="Content Placeholder 2"/>
          <p:cNvSpPr>
            <a:spLocks noGrp="1"/>
          </p:cNvSpPr>
          <p:nvPr>
            <p:ph idx="1"/>
          </p:nvPr>
        </p:nvSpPr>
        <p:spPr/>
        <p:txBody>
          <a:bodyPr>
            <a:normAutofit/>
          </a:bodyPr>
          <a:lstStyle/>
          <a:p>
            <a:pPr>
              <a:buClr>
                <a:srgbClr val="52B0DE"/>
              </a:buClr>
              <a:buSzPct val="155000"/>
            </a:pPr>
            <a:r>
              <a:rPr lang="en-US" altLang="en-US" dirty="0"/>
              <a:t>Write a unique heading, title and page description for every page on your site using your search phrases.</a:t>
            </a:r>
          </a:p>
          <a:p>
            <a:pPr>
              <a:buClr>
                <a:srgbClr val="52B0DE"/>
              </a:buClr>
              <a:buSzPct val="155000"/>
            </a:pPr>
            <a:r>
              <a:rPr lang="en-US" altLang="en-US" dirty="0"/>
              <a:t>Find and Claim (or create) your Google Map</a:t>
            </a:r>
          </a:p>
          <a:p>
            <a:pPr>
              <a:buClr>
                <a:srgbClr val="52B0DE"/>
              </a:buClr>
              <a:buSzPct val="155000"/>
            </a:pPr>
            <a:r>
              <a:rPr lang="en-US" altLang="en-US" dirty="0"/>
              <a:t>Request Google Map reviews from happy customers</a:t>
            </a:r>
          </a:p>
          <a:p>
            <a:pPr>
              <a:buClr>
                <a:srgbClr val="52B0DE"/>
              </a:buClr>
              <a:buSzPct val="155000"/>
            </a:pPr>
            <a:r>
              <a:rPr lang="en-US" altLang="en-US" dirty="0"/>
              <a:t>Link building</a:t>
            </a:r>
          </a:p>
          <a:p>
            <a:pPr>
              <a:buSzPct val="155000"/>
            </a:pPr>
            <a:endParaRPr lang="en-US" altLang="en-US" sz="2400" dirty="0"/>
          </a:p>
          <a:p>
            <a:pPr>
              <a:buSzPct val="155000"/>
            </a:pPr>
            <a:endParaRPr lang="en-US" altLang="en-US" sz="2400" dirty="0"/>
          </a:p>
        </p:txBody>
      </p:sp>
    </p:spTree>
    <p:extLst>
      <p:ext uri="{BB962C8B-B14F-4D97-AF65-F5344CB8AC3E}">
        <p14:creationId xmlns:p14="http://schemas.microsoft.com/office/powerpoint/2010/main" val="173895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253F53-2495-9C40-A10A-5FE434AFBA4A}"/>
              </a:ext>
            </a:extLst>
          </p:cNvPr>
          <p:cNvSpPr>
            <a:spLocks noGrp="1"/>
          </p:cNvSpPr>
          <p:nvPr>
            <p:ph type="title"/>
          </p:nvPr>
        </p:nvSpPr>
        <p:spPr/>
        <p:txBody>
          <a:bodyPr/>
          <a:lstStyle/>
          <a:p>
            <a:r>
              <a:rPr lang="en-US" dirty="0"/>
              <a:t>Just Two Things</a:t>
            </a:r>
          </a:p>
        </p:txBody>
      </p:sp>
      <p:sp>
        <p:nvSpPr>
          <p:cNvPr id="16386" name="Content Placeholder 2"/>
          <p:cNvSpPr>
            <a:spLocks noGrp="1"/>
          </p:cNvSpPr>
          <p:nvPr>
            <p:ph idx="1"/>
          </p:nvPr>
        </p:nvSpPr>
        <p:spPr/>
        <p:txBody>
          <a:bodyPr>
            <a:normAutofit/>
          </a:bodyPr>
          <a:lstStyle/>
          <a:p>
            <a:pPr>
              <a:buClr>
                <a:srgbClr val="52B0DE"/>
              </a:buClr>
              <a:buSzPct val="155000"/>
            </a:pPr>
            <a:r>
              <a:rPr lang="en-US" altLang="en-US" dirty="0"/>
              <a:t>Words </a:t>
            </a:r>
          </a:p>
          <a:p>
            <a:pPr>
              <a:buClr>
                <a:srgbClr val="52B0DE"/>
              </a:buClr>
              <a:buSzPct val="155000"/>
            </a:pPr>
            <a:r>
              <a:rPr lang="en-US" altLang="en-US" dirty="0"/>
              <a:t>Links</a:t>
            </a:r>
          </a:p>
          <a:p>
            <a:pPr>
              <a:buClr>
                <a:srgbClr val="990099"/>
              </a:buClr>
              <a:buSzPct val="155000"/>
            </a:pPr>
            <a:endParaRPr lang="en-US" altLang="en-US" dirty="0"/>
          </a:p>
          <a:p>
            <a:pPr marL="0" indent="0">
              <a:buSzPct val="155000"/>
              <a:buNone/>
            </a:pPr>
            <a:endParaRPr lang="en-US" altLang="en-US" sz="2400" dirty="0"/>
          </a:p>
          <a:p>
            <a:pPr>
              <a:buSzPct val="155000"/>
            </a:pPr>
            <a:endParaRPr lang="en-US" altLang="en-US" sz="2400" dirty="0"/>
          </a:p>
        </p:txBody>
      </p:sp>
    </p:spTree>
    <p:extLst>
      <p:ext uri="{BB962C8B-B14F-4D97-AF65-F5344CB8AC3E}">
        <p14:creationId xmlns:p14="http://schemas.microsoft.com/office/powerpoint/2010/main" val="3859066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B4405-CD6E-334B-AE49-CB8B80F9BC63}"/>
              </a:ext>
            </a:extLst>
          </p:cNvPr>
          <p:cNvSpPr>
            <a:spLocks noGrp="1"/>
          </p:cNvSpPr>
          <p:nvPr>
            <p:ph type="title"/>
          </p:nvPr>
        </p:nvSpPr>
        <p:spPr/>
        <p:txBody>
          <a:bodyPr/>
          <a:lstStyle/>
          <a:p>
            <a:r>
              <a:rPr lang="en-US" dirty="0"/>
              <a:t>Just Three Things</a:t>
            </a:r>
          </a:p>
        </p:txBody>
      </p:sp>
      <p:sp>
        <p:nvSpPr>
          <p:cNvPr id="16386" name="Content Placeholder 2"/>
          <p:cNvSpPr>
            <a:spLocks noGrp="1"/>
          </p:cNvSpPr>
          <p:nvPr>
            <p:ph idx="1"/>
          </p:nvPr>
        </p:nvSpPr>
        <p:spPr/>
        <p:txBody>
          <a:bodyPr>
            <a:normAutofit/>
          </a:bodyPr>
          <a:lstStyle/>
          <a:p>
            <a:pPr marL="0" indent="0">
              <a:buClr>
                <a:srgbClr val="990099"/>
              </a:buClr>
              <a:buSzPct val="155000"/>
              <a:buNone/>
            </a:pPr>
            <a:r>
              <a:rPr lang="en-US" altLang="en-US" dirty="0"/>
              <a:t>Actually its really three things…</a:t>
            </a:r>
          </a:p>
          <a:p>
            <a:pPr>
              <a:buClr>
                <a:srgbClr val="990099"/>
              </a:buClr>
              <a:buSzPct val="155000"/>
            </a:pPr>
            <a:r>
              <a:rPr lang="en-US" altLang="en-US" dirty="0"/>
              <a:t>Words </a:t>
            </a:r>
          </a:p>
          <a:p>
            <a:pPr>
              <a:buClr>
                <a:srgbClr val="990099"/>
              </a:buClr>
              <a:buSzPct val="155000"/>
            </a:pPr>
            <a:r>
              <a:rPr lang="en-US" altLang="en-US" dirty="0"/>
              <a:t>Links</a:t>
            </a:r>
          </a:p>
          <a:p>
            <a:pPr>
              <a:buClr>
                <a:srgbClr val="990099"/>
              </a:buClr>
              <a:buSzPct val="155000"/>
            </a:pPr>
            <a:r>
              <a:rPr lang="en-US" altLang="en-US" b="1" dirty="0"/>
              <a:t>Google Map </a:t>
            </a:r>
            <a:endParaRPr lang="en-US" altLang="en-US" dirty="0"/>
          </a:p>
          <a:p>
            <a:pPr>
              <a:buClr>
                <a:srgbClr val="990099"/>
              </a:buClr>
              <a:buSzPct val="155000"/>
            </a:pPr>
            <a:endParaRPr lang="en-US" altLang="en-US" dirty="0"/>
          </a:p>
          <a:p>
            <a:pPr marL="0" indent="0">
              <a:buSzPct val="155000"/>
              <a:buNone/>
            </a:pPr>
            <a:endParaRPr lang="en-US" altLang="en-US" sz="2400" dirty="0"/>
          </a:p>
          <a:p>
            <a:pPr>
              <a:buSzPct val="155000"/>
            </a:pPr>
            <a:endParaRPr lang="en-US" altLang="en-US" sz="2400" dirty="0"/>
          </a:p>
        </p:txBody>
      </p:sp>
    </p:spTree>
    <p:extLst>
      <p:ext uri="{BB962C8B-B14F-4D97-AF65-F5344CB8AC3E}">
        <p14:creationId xmlns:p14="http://schemas.microsoft.com/office/powerpoint/2010/main" val="449407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8375A-7BB7-834D-8A2D-193CA128E2F0}"/>
              </a:ext>
            </a:extLst>
          </p:cNvPr>
          <p:cNvSpPr>
            <a:spLocks noGrp="1"/>
          </p:cNvSpPr>
          <p:nvPr>
            <p:ph type="title"/>
          </p:nvPr>
        </p:nvSpPr>
        <p:spPr/>
        <p:txBody>
          <a:bodyPr/>
          <a:lstStyle/>
          <a:p>
            <a:r>
              <a:rPr lang="en-US" dirty="0"/>
              <a:t>Just Four Things</a:t>
            </a:r>
          </a:p>
        </p:txBody>
      </p:sp>
      <p:sp>
        <p:nvSpPr>
          <p:cNvPr id="16386" name="Content Placeholder 2"/>
          <p:cNvSpPr>
            <a:spLocks noGrp="1"/>
          </p:cNvSpPr>
          <p:nvPr>
            <p:ph idx="1"/>
          </p:nvPr>
        </p:nvSpPr>
        <p:spPr>
          <a:noFill/>
        </p:spPr>
        <p:txBody>
          <a:bodyPr>
            <a:normAutofit/>
          </a:bodyPr>
          <a:lstStyle/>
          <a:p>
            <a:pPr marL="0" indent="0">
              <a:buClr>
                <a:srgbClr val="990099"/>
              </a:buClr>
              <a:buSzPct val="155000"/>
              <a:buNone/>
            </a:pPr>
            <a:r>
              <a:rPr lang="en-US" altLang="en-US" dirty="0"/>
              <a:t>Ah its really four things…</a:t>
            </a:r>
          </a:p>
          <a:p>
            <a:pPr>
              <a:buClr>
                <a:srgbClr val="52B0DE"/>
              </a:buClr>
              <a:buSzPct val="155000"/>
            </a:pPr>
            <a:r>
              <a:rPr lang="en-US" altLang="en-US" dirty="0"/>
              <a:t>Words </a:t>
            </a:r>
          </a:p>
          <a:p>
            <a:pPr>
              <a:buClr>
                <a:srgbClr val="52B0DE"/>
              </a:buClr>
              <a:buSzPct val="155000"/>
            </a:pPr>
            <a:r>
              <a:rPr lang="en-US" altLang="en-US" dirty="0"/>
              <a:t>Links</a:t>
            </a:r>
          </a:p>
          <a:p>
            <a:pPr>
              <a:buClr>
                <a:srgbClr val="52B0DE"/>
              </a:buClr>
              <a:buSzPct val="155000"/>
            </a:pPr>
            <a:r>
              <a:rPr lang="en-US" altLang="en-US" dirty="0"/>
              <a:t>Google Map</a:t>
            </a:r>
          </a:p>
          <a:p>
            <a:pPr>
              <a:buClr>
                <a:srgbClr val="52B0DE"/>
              </a:buClr>
              <a:buSzPct val="155000"/>
            </a:pPr>
            <a:r>
              <a:rPr lang="en-US" altLang="en-US" b="1" dirty="0"/>
              <a:t>Website speed </a:t>
            </a:r>
          </a:p>
          <a:p>
            <a:pPr marL="0" indent="0">
              <a:buClr>
                <a:srgbClr val="990099"/>
              </a:buClr>
              <a:buSzPct val="155000"/>
              <a:buNone/>
            </a:pPr>
            <a:endParaRPr lang="en-US" altLang="en-US" b="1" dirty="0"/>
          </a:p>
          <a:p>
            <a:pPr marL="0" indent="0">
              <a:buClr>
                <a:srgbClr val="990099"/>
              </a:buClr>
              <a:buSzPct val="155000"/>
              <a:buNone/>
            </a:pPr>
            <a:r>
              <a:rPr lang="en-US" altLang="en-US" dirty="0"/>
              <a:t>Let's talk about all the other stuff later…</a:t>
            </a:r>
          </a:p>
          <a:p>
            <a:pPr>
              <a:buClr>
                <a:srgbClr val="990099"/>
              </a:buClr>
              <a:buSzPct val="155000"/>
            </a:pPr>
            <a:endParaRPr lang="en-US" altLang="en-US" dirty="0"/>
          </a:p>
          <a:p>
            <a:pPr>
              <a:buClr>
                <a:srgbClr val="990099"/>
              </a:buClr>
              <a:buSzPct val="155000"/>
            </a:pPr>
            <a:endParaRPr lang="en-US" altLang="en-US" dirty="0"/>
          </a:p>
          <a:p>
            <a:pPr marL="0" indent="0">
              <a:buSzPct val="155000"/>
              <a:buNone/>
            </a:pPr>
            <a:endParaRPr lang="en-US" altLang="en-US" sz="2400" dirty="0"/>
          </a:p>
          <a:p>
            <a:pPr>
              <a:buSzPct val="155000"/>
            </a:pPr>
            <a:endParaRPr lang="en-US" altLang="en-US" sz="2400" dirty="0"/>
          </a:p>
        </p:txBody>
      </p:sp>
    </p:spTree>
    <p:extLst>
      <p:ext uri="{BB962C8B-B14F-4D97-AF65-F5344CB8AC3E}">
        <p14:creationId xmlns:p14="http://schemas.microsoft.com/office/powerpoint/2010/main" val="202287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1F771A9-19ED-814B-8E0B-F65F1FDF65A3}"/>
              </a:ext>
            </a:extLst>
          </p:cNvPr>
          <p:cNvSpPr>
            <a:spLocks noGrp="1"/>
          </p:cNvSpPr>
          <p:nvPr>
            <p:ph type="title"/>
          </p:nvPr>
        </p:nvSpPr>
        <p:spPr/>
        <p:txBody>
          <a:bodyPr/>
          <a:lstStyle/>
          <a:p>
            <a:r>
              <a:rPr lang="en-US" dirty="0"/>
              <a:t>Links - Just Get More</a:t>
            </a:r>
          </a:p>
        </p:txBody>
      </p:sp>
      <p:sp>
        <p:nvSpPr>
          <p:cNvPr id="16386" name="Content Placeholder 2"/>
          <p:cNvSpPr>
            <a:spLocks noGrp="1"/>
          </p:cNvSpPr>
          <p:nvPr>
            <p:ph idx="1"/>
          </p:nvPr>
        </p:nvSpPr>
        <p:spPr/>
        <p:txBody>
          <a:bodyPr>
            <a:normAutofit/>
          </a:bodyPr>
          <a:lstStyle/>
          <a:p>
            <a:pPr marL="0" indent="0">
              <a:buClr>
                <a:srgbClr val="52B0DE"/>
              </a:buClr>
              <a:buSzPct val="155000"/>
              <a:buNone/>
            </a:pPr>
            <a:r>
              <a:rPr lang="en-US" altLang="en-US" b="1" dirty="0"/>
              <a:t>Google sees a link from other sites as a “vote” for your website. So the more genuine links the better</a:t>
            </a:r>
          </a:p>
          <a:p>
            <a:pPr>
              <a:buClr>
                <a:srgbClr val="52B0DE"/>
              </a:buClr>
              <a:buSzPct val="155000"/>
            </a:pPr>
            <a:r>
              <a:rPr lang="en-US" altLang="en-US" dirty="0"/>
              <a:t>Links </a:t>
            </a:r>
            <a:r>
              <a:rPr lang="en-US" altLang="en-US" b="1" dirty="0"/>
              <a:t>TO</a:t>
            </a:r>
            <a:r>
              <a:rPr lang="en-US" altLang="en-US" dirty="0"/>
              <a:t> your site are good. Linking </a:t>
            </a:r>
            <a:r>
              <a:rPr lang="en-US" altLang="en-US" b="1" dirty="0"/>
              <a:t>FROM</a:t>
            </a:r>
            <a:r>
              <a:rPr lang="en-US" altLang="en-US" dirty="0"/>
              <a:t> your site to other sites doesn’t help.</a:t>
            </a:r>
          </a:p>
          <a:p>
            <a:pPr>
              <a:buClr>
                <a:srgbClr val="52B0DE"/>
              </a:buClr>
              <a:buSzPct val="155000"/>
            </a:pPr>
            <a:r>
              <a:rPr lang="en-US" altLang="en-US" dirty="0"/>
              <a:t>Links from sites Google rates highly are better (but all links are good)</a:t>
            </a:r>
          </a:p>
          <a:p>
            <a:pPr>
              <a:buClr>
                <a:srgbClr val="52B0DE"/>
              </a:buClr>
              <a:buSzPct val="155000"/>
            </a:pPr>
            <a:r>
              <a:rPr lang="en-US" altLang="en-US" dirty="0"/>
              <a:t>Don’t buy links or pay for advertising just to get links</a:t>
            </a:r>
          </a:p>
          <a:p>
            <a:pPr>
              <a:buClr>
                <a:srgbClr val="52B0DE"/>
              </a:buClr>
              <a:buSzPct val="155000"/>
            </a:pPr>
            <a:r>
              <a:rPr lang="en-US" altLang="en-US" dirty="0"/>
              <a:t>Some links don’t “count” in Google “no-followed” links (ask a web nerd to check)</a:t>
            </a:r>
          </a:p>
          <a:p>
            <a:pPr>
              <a:buClr>
                <a:srgbClr val="990099"/>
              </a:buClr>
              <a:buSzPct val="155000"/>
            </a:pPr>
            <a:endParaRPr lang="en-US" altLang="en-US" dirty="0"/>
          </a:p>
          <a:p>
            <a:pPr>
              <a:buClr>
                <a:srgbClr val="990099"/>
              </a:buClr>
              <a:buSzPct val="155000"/>
            </a:pPr>
            <a:endParaRPr lang="en-US" altLang="en-US" dirty="0"/>
          </a:p>
          <a:p>
            <a:pPr>
              <a:buClr>
                <a:srgbClr val="990099"/>
              </a:buClr>
              <a:buSzPct val="155000"/>
            </a:pPr>
            <a:endParaRPr lang="en-US" altLang="en-US" dirty="0"/>
          </a:p>
          <a:p>
            <a:pPr marL="0" indent="0">
              <a:buSzPct val="155000"/>
              <a:buNone/>
            </a:pPr>
            <a:endParaRPr lang="en-US" altLang="en-US" sz="2400" dirty="0"/>
          </a:p>
          <a:p>
            <a:pPr>
              <a:buSzPct val="155000"/>
            </a:pPr>
            <a:endParaRPr lang="en-US" altLang="en-US" sz="2400" dirty="0"/>
          </a:p>
        </p:txBody>
      </p:sp>
    </p:spTree>
    <p:extLst>
      <p:ext uri="{BB962C8B-B14F-4D97-AF65-F5344CB8AC3E}">
        <p14:creationId xmlns:p14="http://schemas.microsoft.com/office/powerpoint/2010/main" val="3853460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29DD8-6B86-814F-A7F1-EEA2ED334E12}"/>
              </a:ext>
            </a:extLst>
          </p:cNvPr>
          <p:cNvSpPr>
            <a:spLocks noGrp="1"/>
          </p:cNvSpPr>
          <p:nvPr>
            <p:ph type="title"/>
          </p:nvPr>
        </p:nvSpPr>
        <p:spPr/>
        <p:txBody>
          <a:bodyPr/>
          <a:lstStyle/>
          <a:p>
            <a:r>
              <a:rPr lang="en-US" dirty="0"/>
              <a:t>Links – Where to Get?</a:t>
            </a:r>
          </a:p>
        </p:txBody>
      </p:sp>
      <p:sp>
        <p:nvSpPr>
          <p:cNvPr id="16386" name="Content Placeholder 2"/>
          <p:cNvSpPr>
            <a:spLocks noGrp="1"/>
          </p:cNvSpPr>
          <p:nvPr>
            <p:ph idx="1"/>
          </p:nvPr>
        </p:nvSpPr>
        <p:spPr/>
        <p:txBody>
          <a:bodyPr>
            <a:normAutofit/>
          </a:bodyPr>
          <a:lstStyle/>
          <a:p>
            <a:pPr>
              <a:buClr>
                <a:srgbClr val="52B0DE"/>
              </a:buClr>
              <a:buSzPct val="155000"/>
            </a:pPr>
            <a:r>
              <a:rPr lang="en-US" altLang="en-US" dirty="0"/>
              <a:t>Directories </a:t>
            </a:r>
            <a:r>
              <a:rPr lang="en-US" altLang="en-US" dirty="0" err="1"/>
              <a:t>eg</a:t>
            </a:r>
            <a:r>
              <a:rPr lang="en-US" altLang="en-US" dirty="0"/>
              <a:t> True Local, Hot Frog </a:t>
            </a:r>
            <a:r>
              <a:rPr lang="en-US" altLang="en-US" dirty="0" err="1"/>
              <a:t>etc</a:t>
            </a:r>
            <a:r>
              <a:rPr lang="en-US" altLang="en-US" dirty="0"/>
              <a:t> </a:t>
            </a:r>
          </a:p>
          <a:p>
            <a:pPr>
              <a:buClr>
                <a:srgbClr val="52B0DE"/>
              </a:buClr>
              <a:buSzPct val="155000"/>
            </a:pPr>
            <a:r>
              <a:rPr lang="en-US" altLang="en-US" dirty="0"/>
              <a:t>Friends and family</a:t>
            </a:r>
          </a:p>
          <a:p>
            <a:pPr>
              <a:buClr>
                <a:srgbClr val="52B0DE"/>
              </a:buClr>
              <a:buSzPct val="155000"/>
            </a:pPr>
            <a:r>
              <a:rPr lang="en-US" altLang="en-US" dirty="0"/>
              <a:t>Suppliers</a:t>
            </a:r>
          </a:p>
          <a:p>
            <a:pPr>
              <a:buClr>
                <a:srgbClr val="52B0DE"/>
              </a:buClr>
              <a:buSzPct val="155000"/>
            </a:pPr>
            <a:r>
              <a:rPr lang="en-US" altLang="en-US" dirty="0"/>
              <a:t>Sponsorships and clubs</a:t>
            </a:r>
          </a:p>
          <a:p>
            <a:pPr>
              <a:buClr>
                <a:srgbClr val="52B0DE"/>
              </a:buClr>
              <a:buSzPct val="155000"/>
            </a:pPr>
            <a:r>
              <a:rPr lang="en-US" altLang="en-US" dirty="0"/>
              <a:t>Local council business directory</a:t>
            </a:r>
          </a:p>
          <a:p>
            <a:pPr>
              <a:buClr>
                <a:srgbClr val="52B0DE"/>
              </a:buClr>
              <a:buSzPct val="155000"/>
            </a:pPr>
            <a:r>
              <a:rPr lang="en-US" altLang="en-US" dirty="0"/>
              <a:t>Chambers of commerce/trader groups</a:t>
            </a:r>
          </a:p>
          <a:p>
            <a:pPr>
              <a:buClr>
                <a:srgbClr val="52B0DE"/>
              </a:buClr>
              <a:buSzPct val="155000"/>
            </a:pPr>
            <a:r>
              <a:rPr lang="en-US" altLang="en-US" dirty="0"/>
              <a:t>Professional associations or memberships</a:t>
            </a:r>
          </a:p>
          <a:p>
            <a:pPr>
              <a:buClr>
                <a:srgbClr val="990099"/>
              </a:buClr>
              <a:buSzPct val="155000"/>
            </a:pPr>
            <a:endParaRPr lang="en-US" altLang="en-US" dirty="0"/>
          </a:p>
          <a:p>
            <a:pPr>
              <a:buClr>
                <a:srgbClr val="990099"/>
              </a:buClr>
              <a:buSzPct val="155000"/>
            </a:pPr>
            <a:endParaRPr lang="en-US" altLang="en-US" dirty="0"/>
          </a:p>
          <a:p>
            <a:pPr marL="0" indent="0">
              <a:buSzPct val="155000"/>
              <a:buNone/>
            </a:pPr>
            <a:endParaRPr lang="en-US" altLang="en-US" sz="2400" dirty="0"/>
          </a:p>
          <a:p>
            <a:pPr>
              <a:buSzPct val="155000"/>
            </a:pPr>
            <a:endParaRPr lang="en-US" altLang="en-US" sz="2400" dirty="0"/>
          </a:p>
        </p:txBody>
      </p:sp>
    </p:spTree>
    <p:extLst>
      <p:ext uri="{BB962C8B-B14F-4D97-AF65-F5344CB8AC3E}">
        <p14:creationId xmlns:p14="http://schemas.microsoft.com/office/powerpoint/2010/main" val="2223016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F5FDB-3F47-9747-8FB4-BC5665139B1C}"/>
              </a:ext>
            </a:extLst>
          </p:cNvPr>
          <p:cNvSpPr>
            <a:spLocks noGrp="1"/>
          </p:cNvSpPr>
          <p:nvPr>
            <p:ph type="title"/>
          </p:nvPr>
        </p:nvSpPr>
        <p:spPr/>
        <p:txBody>
          <a:bodyPr/>
          <a:lstStyle/>
          <a:p>
            <a:r>
              <a:rPr lang="en-US" dirty="0"/>
              <a:t>Links – Good and Great</a:t>
            </a:r>
          </a:p>
        </p:txBody>
      </p:sp>
      <p:sp>
        <p:nvSpPr>
          <p:cNvPr id="16386" name="Content Placeholder 2"/>
          <p:cNvSpPr>
            <a:spLocks noGrp="1"/>
          </p:cNvSpPr>
          <p:nvPr>
            <p:ph idx="1"/>
          </p:nvPr>
        </p:nvSpPr>
        <p:spPr/>
        <p:txBody>
          <a:bodyPr>
            <a:normAutofit/>
          </a:bodyPr>
          <a:lstStyle/>
          <a:p>
            <a:pPr marL="0" indent="0">
              <a:buClr>
                <a:srgbClr val="990099"/>
              </a:buClr>
              <a:buSzPct val="155000"/>
              <a:buNone/>
            </a:pPr>
            <a:r>
              <a:rPr lang="en-US" altLang="en-US" b="1" dirty="0"/>
              <a:t>Good Links</a:t>
            </a:r>
          </a:p>
          <a:p>
            <a:pPr>
              <a:buClr>
                <a:srgbClr val="52B0DE"/>
              </a:buClr>
              <a:buSzPct val="155000"/>
            </a:pPr>
            <a:r>
              <a:rPr lang="en-US" altLang="en-US" u="sng" dirty="0">
                <a:solidFill>
                  <a:srgbClr val="0000FF"/>
                </a:solidFill>
              </a:rPr>
              <a:t>Click Here</a:t>
            </a:r>
            <a:r>
              <a:rPr lang="en-US" altLang="en-US" dirty="0">
                <a:solidFill>
                  <a:srgbClr val="0000FF"/>
                </a:solidFill>
              </a:rPr>
              <a:t> </a:t>
            </a:r>
            <a:r>
              <a:rPr lang="en-US" altLang="en-US" dirty="0"/>
              <a:t>for Silva coffee</a:t>
            </a:r>
          </a:p>
          <a:p>
            <a:pPr>
              <a:buClr>
                <a:srgbClr val="52B0DE"/>
              </a:buClr>
              <a:buSzPct val="155000"/>
            </a:pPr>
            <a:r>
              <a:rPr lang="en-US" altLang="en-US" u="sng" dirty="0">
                <a:solidFill>
                  <a:srgbClr val="0000FF"/>
                </a:solidFill>
              </a:rPr>
              <a:t>www.silvacoffee.com.au</a:t>
            </a:r>
          </a:p>
          <a:p>
            <a:pPr marL="0" indent="0">
              <a:buClr>
                <a:srgbClr val="52B0DE"/>
              </a:buClr>
              <a:buSzPct val="155000"/>
              <a:buNone/>
            </a:pPr>
            <a:endParaRPr lang="en-US" altLang="en-US" b="1" dirty="0"/>
          </a:p>
          <a:p>
            <a:pPr marL="0" indent="0">
              <a:buClr>
                <a:srgbClr val="52B0DE"/>
              </a:buClr>
              <a:buSzPct val="155000"/>
              <a:buNone/>
            </a:pPr>
            <a:r>
              <a:rPr lang="en-US" altLang="en-US" b="1" dirty="0"/>
              <a:t>Great Links</a:t>
            </a:r>
          </a:p>
          <a:p>
            <a:pPr>
              <a:buClr>
                <a:srgbClr val="52B0DE"/>
              </a:buClr>
              <a:buSzPct val="155000"/>
            </a:pPr>
            <a:r>
              <a:rPr lang="en-US" altLang="en-US" dirty="0"/>
              <a:t>Visit Silva for </a:t>
            </a:r>
            <a:r>
              <a:rPr lang="en-US" altLang="en-US" u="sng" dirty="0">
                <a:solidFill>
                  <a:srgbClr val="0000FF"/>
                </a:solidFill>
              </a:rPr>
              <a:t>Wholesale Organic Coffee</a:t>
            </a:r>
          </a:p>
          <a:p>
            <a:pPr>
              <a:buClr>
                <a:srgbClr val="52B0DE"/>
              </a:buClr>
              <a:buSzPct val="155000"/>
            </a:pPr>
            <a:r>
              <a:rPr lang="en-US" altLang="en-US" dirty="0"/>
              <a:t>Buy our </a:t>
            </a:r>
            <a:r>
              <a:rPr lang="en-US" altLang="en-US" u="sng" dirty="0">
                <a:solidFill>
                  <a:srgbClr val="0000FF"/>
                </a:solidFill>
              </a:rPr>
              <a:t>Bulk </a:t>
            </a:r>
            <a:r>
              <a:rPr lang="en-US" altLang="en-US" u="sng" dirty="0" err="1">
                <a:solidFill>
                  <a:srgbClr val="0000FF"/>
                </a:solidFill>
              </a:rPr>
              <a:t>Fairtrade</a:t>
            </a:r>
            <a:r>
              <a:rPr lang="en-US" altLang="en-US" u="sng" dirty="0">
                <a:solidFill>
                  <a:srgbClr val="0000FF"/>
                </a:solidFill>
              </a:rPr>
              <a:t> Coffee</a:t>
            </a:r>
            <a:r>
              <a:rPr lang="en-US" altLang="en-US" dirty="0"/>
              <a:t> here</a:t>
            </a:r>
          </a:p>
          <a:p>
            <a:pPr>
              <a:buClr>
                <a:srgbClr val="990099"/>
              </a:buClr>
              <a:buSzPct val="155000"/>
            </a:pPr>
            <a:endParaRPr lang="en-US" altLang="en-US" dirty="0"/>
          </a:p>
          <a:p>
            <a:pPr marL="0" indent="0">
              <a:buSzPct val="155000"/>
              <a:buNone/>
            </a:pPr>
            <a:endParaRPr lang="en-US" altLang="en-US" sz="2400" dirty="0"/>
          </a:p>
          <a:p>
            <a:pPr>
              <a:buSzPct val="155000"/>
            </a:pPr>
            <a:endParaRPr lang="en-US" altLang="en-US" sz="2400" dirty="0"/>
          </a:p>
        </p:txBody>
      </p:sp>
    </p:spTree>
    <p:extLst>
      <p:ext uri="{BB962C8B-B14F-4D97-AF65-F5344CB8AC3E}">
        <p14:creationId xmlns:p14="http://schemas.microsoft.com/office/powerpoint/2010/main" val="823713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2B597-483D-A440-AFCA-B83E65C78F4F}"/>
              </a:ext>
            </a:extLst>
          </p:cNvPr>
          <p:cNvSpPr>
            <a:spLocks noGrp="1"/>
          </p:cNvSpPr>
          <p:nvPr>
            <p:ph type="title"/>
          </p:nvPr>
        </p:nvSpPr>
        <p:spPr/>
        <p:txBody>
          <a:bodyPr/>
          <a:lstStyle/>
          <a:p>
            <a:r>
              <a:rPr lang="en-US" dirty="0"/>
              <a:t>What do YOU want to be found for?</a:t>
            </a:r>
          </a:p>
        </p:txBody>
      </p:sp>
      <p:sp>
        <p:nvSpPr>
          <p:cNvPr id="16386" name="Content Placeholder 2"/>
          <p:cNvSpPr>
            <a:spLocks noGrp="1"/>
          </p:cNvSpPr>
          <p:nvPr>
            <p:ph idx="1"/>
          </p:nvPr>
        </p:nvSpPr>
        <p:spPr/>
        <p:txBody>
          <a:bodyPr>
            <a:normAutofit/>
          </a:bodyPr>
          <a:lstStyle/>
          <a:p>
            <a:pPr>
              <a:buClr>
                <a:srgbClr val="52B0DE"/>
              </a:buClr>
              <a:buSzPct val="155000"/>
            </a:pPr>
            <a:r>
              <a:rPr lang="en-US" altLang="en-US" dirty="0"/>
              <a:t>Search phrase research is </a:t>
            </a:r>
            <a:r>
              <a:rPr lang="en-US" altLang="en-US" b="1" dirty="0"/>
              <a:t>THE</a:t>
            </a:r>
            <a:r>
              <a:rPr lang="en-US" altLang="en-US" dirty="0"/>
              <a:t> critical part</a:t>
            </a:r>
          </a:p>
          <a:p>
            <a:pPr>
              <a:buClr>
                <a:srgbClr val="52B0DE"/>
              </a:buClr>
              <a:buSzPct val="155000"/>
            </a:pPr>
            <a:r>
              <a:rPr lang="en-US" altLang="en-US" dirty="0"/>
              <a:t>Choose a few phrases NOT single words (</a:t>
            </a:r>
            <a:r>
              <a:rPr lang="en-US" altLang="en-US" dirty="0" err="1"/>
              <a:t>eg</a:t>
            </a:r>
            <a:r>
              <a:rPr lang="en-US" altLang="en-US" dirty="0"/>
              <a:t> 2-3 word searches)</a:t>
            </a:r>
          </a:p>
          <a:p>
            <a:pPr>
              <a:buClr>
                <a:srgbClr val="52B0DE"/>
              </a:buClr>
              <a:buSzPct val="155000"/>
            </a:pPr>
            <a:r>
              <a:rPr lang="en-US" altLang="en-US" dirty="0"/>
              <a:t>Guess! - What do you think your dream clients search for?</a:t>
            </a:r>
          </a:p>
          <a:p>
            <a:pPr>
              <a:buClr>
                <a:srgbClr val="52B0DE"/>
              </a:buClr>
              <a:buSzPct val="155000"/>
            </a:pPr>
            <a:r>
              <a:rPr lang="en-US" altLang="en-US" dirty="0"/>
              <a:t>Ask -  “What would you search for to find a service like ours?”</a:t>
            </a:r>
          </a:p>
          <a:p>
            <a:pPr>
              <a:buClr>
                <a:srgbClr val="52B0DE"/>
              </a:buClr>
              <a:buSzPct val="155000"/>
            </a:pPr>
            <a:r>
              <a:rPr lang="en-US" altLang="en-US" dirty="0"/>
              <a:t>Check - Use Google’s Keyword Tool</a:t>
            </a:r>
          </a:p>
          <a:p>
            <a:pPr>
              <a:buClr>
                <a:srgbClr val="3A3C42"/>
              </a:buClr>
              <a:buSzPct val="155000"/>
            </a:pPr>
            <a:endParaRPr lang="en-US" altLang="en-US" dirty="0"/>
          </a:p>
          <a:p>
            <a:pPr>
              <a:buClr>
                <a:srgbClr val="3A3C42"/>
              </a:buClr>
              <a:buSzPct val="155000"/>
            </a:pPr>
            <a:endParaRPr lang="en-US" altLang="en-US" dirty="0"/>
          </a:p>
          <a:p>
            <a:pPr>
              <a:buClr>
                <a:srgbClr val="3A3C42"/>
              </a:buClr>
              <a:buSzPct val="155000"/>
            </a:pPr>
            <a:endParaRPr lang="en-US" altLang="en-US" dirty="0"/>
          </a:p>
          <a:p>
            <a:pPr marL="0" indent="0">
              <a:buClr>
                <a:srgbClr val="3A3C42"/>
              </a:buClr>
              <a:buSzPct val="155000"/>
              <a:buNone/>
            </a:pPr>
            <a:endParaRPr lang="en-US" altLang="en-US" sz="2400" dirty="0"/>
          </a:p>
          <a:p>
            <a:pPr>
              <a:buClr>
                <a:srgbClr val="3A3C42"/>
              </a:buClr>
              <a:buSzPct val="155000"/>
            </a:pPr>
            <a:endParaRPr lang="en-US" altLang="en-US" sz="2400" dirty="0"/>
          </a:p>
        </p:txBody>
      </p:sp>
    </p:spTree>
    <p:extLst>
      <p:ext uri="{BB962C8B-B14F-4D97-AF65-F5344CB8AC3E}">
        <p14:creationId xmlns:p14="http://schemas.microsoft.com/office/powerpoint/2010/main" val="34833841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5108</TotalTime>
  <Words>1624</Words>
  <Application>Microsoft Macintosh PowerPoint</Application>
  <PresentationFormat>On-screen Show (4:3)</PresentationFormat>
  <Paragraphs>257</Paragraphs>
  <Slides>27</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vt:lpstr>
      <vt:lpstr>Arial Black</vt:lpstr>
      <vt:lpstr>Calibri</vt:lpstr>
      <vt:lpstr>Gill Sans Light</vt:lpstr>
      <vt:lpstr>Gill Sans SemiBold</vt:lpstr>
      <vt:lpstr>Open Sans</vt:lpstr>
      <vt:lpstr>Office Theme</vt:lpstr>
      <vt:lpstr>Get your website listed higher on Google</vt:lpstr>
      <vt:lpstr>How do Search Engines work?</vt:lpstr>
      <vt:lpstr>Just Two Things</vt:lpstr>
      <vt:lpstr>Just Three Things</vt:lpstr>
      <vt:lpstr>Just Four Things</vt:lpstr>
      <vt:lpstr>Links - Just Get More</vt:lpstr>
      <vt:lpstr>Links – Where to Get?</vt:lpstr>
      <vt:lpstr>Links – Good and Great</vt:lpstr>
      <vt:lpstr>What do YOU want to be found for?</vt:lpstr>
      <vt:lpstr>Perfect Search Phrase</vt:lpstr>
      <vt:lpstr>Perfect Search Phrase</vt:lpstr>
      <vt:lpstr>Use Your Words!</vt:lpstr>
      <vt:lpstr>Titles etc  – No magic bullet but…</vt:lpstr>
      <vt:lpstr>Google Maps – Local Search </vt:lpstr>
      <vt:lpstr>Website Speed</vt:lpstr>
      <vt:lpstr>PowerPoint Presentation</vt:lpstr>
      <vt:lpstr>Google 2009</vt:lpstr>
      <vt:lpstr>Google 2021</vt:lpstr>
      <vt:lpstr>Give Google Content not “Cons” </vt:lpstr>
      <vt:lpstr>When Buzzwords Collide</vt:lpstr>
      <vt:lpstr>Content Marketing</vt:lpstr>
      <vt:lpstr>Content Marketing</vt:lpstr>
      <vt:lpstr>You Have a New Job…</vt:lpstr>
      <vt:lpstr>Other Tips</vt:lpstr>
      <vt:lpstr>Google Accounts</vt:lpstr>
      <vt:lpstr>Google Ads</vt:lpstr>
      <vt:lpstr>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hogeboom</dc:creator>
  <cp:lastModifiedBy>Nick Sibbing</cp:lastModifiedBy>
  <cp:revision>151</cp:revision>
  <dcterms:created xsi:type="dcterms:W3CDTF">2015-12-07T00:24:01Z</dcterms:created>
  <dcterms:modified xsi:type="dcterms:W3CDTF">2021-05-24T00:57:22Z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5dec855e-8058-47c3-851c-16d7448b8a4c</vt:lpwstr>
  </property>
  <property fmtid="{D5CDD505-2E9C-101B-9397-08002B2CF9AE}" pid="3" name="DSDBI ClassificationCLASSIFICATION">
    <vt:lpwstr>UNCLASSIFIED</vt:lpwstr>
  </property>
  <property fmtid="{D5CDD505-2E9C-101B-9397-08002B2CF9AE}" pid="4" name="DSDBI ClassificationDLM FOR SEC-MARKINGS">
    <vt:lpwstr>NONE</vt:lpwstr>
  </property>
  <property fmtid="{D5CDD505-2E9C-101B-9397-08002B2CF9AE}" pid="5" name="Classification">
    <vt:lpwstr>UNCLASSIFIED
NONE
Lisa Smith</vt:lpwstr>
  </property>
</Properties>
</file>